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6858000" cx="12192000"/>
  <p:notesSz cx="6858000" cy="9144000"/>
  <p:embeddedFontLst>
    <p:embeddedFont>
      <p:font typeface="Roboto"/>
      <p:regular r:id="rId44"/>
      <p:bold r:id="rId45"/>
      <p:italic r:id="rId46"/>
      <p:boldItalic r:id="rId47"/>
    </p:embeddedFont>
    <p:embeddedFont>
      <p:font typeface="Garamond"/>
      <p:regular r:id="rId48"/>
      <p:bold r:id="rId49"/>
      <p:italic r:id="rId50"/>
      <p:boldItalic r:id="rId51"/>
    </p:embeddedFont>
    <p:embeddedFont>
      <p:font typeface="Source Code Pro"/>
      <p:regular r:id="rId52"/>
      <p:bold r:id="rId53"/>
      <p:italic r:id="rId54"/>
      <p:boldItalic r:id="rId55"/>
    </p:embeddedFont>
    <p:embeddedFont>
      <p:font typeface="Roboto Mono"/>
      <p:regular r:id="rId56"/>
      <p:bold r:id="rId57"/>
      <p:italic r:id="rId58"/>
      <p:boldItalic r:id="rId59"/>
    </p:embeddedFont>
    <p:embeddedFont>
      <p:font typeface="Clicker Script"/>
      <p:regular r:id="rId60"/>
    </p:embeddedFont>
    <p:embeddedFont>
      <p:font typeface="Merriweather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62B213D-46C8-4C55-874B-E8E4DE227367}">
  <a:tblStyle styleId="{462B213D-46C8-4C55-874B-E8E4DE2273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Roboto-regular.fntdata"/><Relationship Id="rId43" Type="http://schemas.openxmlformats.org/officeDocument/2006/relationships/slide" Target="slides/slide37.xml"/><Relationship Id="rId46" Type="http://schemas.openxmlformats.org/officeDocument/2006/relationships/font" Target="fonts/Roboto-italic.fntdata"/><Relationship Id="rId45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Garamond-regular.fntdata"/><Relationship Id="rId47" Type="http://schemas.openxmlformats.org/officeDocument/2006/relationships/font" Target="fonts/Roboto-boldItalic.fntdata"/><Relationship Id="rId49" Type="http://schemas.openxmlformats.org/officeDocument/2006/relationships/font" Target="fonts/Garamond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Merriweather-bold.fntdata"/><Relationship Id="rId61" Type="http://schemas.openxmlformats.org/officeDocument/2006/relationships/font" Target="fonts/Merriweather-regular.fntdata"/><Relationship Id="rId20" Type="http://schemas.openxmlformats.org/officeDocument/2006/relationships/slide" Target="slides/slide14.xml"/><Relationship Id="rId64" Type="http://schemas.openxmlformats.org/officeDocument/2006/relationships/font" Target="fonts/Merriweather-boldItalic.fntdata"/><Relationship Id="rId63" Type="http://schemas.openxmlformats.org/officeDocument/2006/relationships/font" Target="fonts/Merriweather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ClickerScript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Garamond-boldItalic.fntdata"/><Relationship Id="rId50" Type="http://schemas.openxmlformats.org/officeDocument/2006/relationships/font" Target="fonts/Garamond-italic.fntdata"/><Relationship Id="rId53" Type="http://schemas.openxmlformats.org/officeDocument/2006/relationships/font" Target="fonts/SourceCodePro-bold.fntdata"/><Relationship Id="rId52" Type="http://schemas.openxmlformats.org/officeDocument/2006/relationships/font" Target="fonts/SourceCodePro-regular.fntdata"/><Relationship Id="rId11" Type="http://schemas.openxmlformats.org/officeDocument/2006/relationships/slide" Target="slides/slide5.xml"/><Relationship Id="rId55" Type="http://schemas.openxmlformats.org/officeDocument/2006/relationships/font" Target="fonts/SourceCodePro-boldItalic.fntdata"/><Relationship Id="rId10" Type="http://schemas.openxmlformats.org/officeDocument/2006/relationships/slide" Target="slides/slide4.xml"/><Relationship Id="rId54" Type="http://schemas.openxmlformats.org/officeDocument/2006/relationships/font" Target="fonts/SourceCodePro-italic.fntdata"/><Relationship Id="rId13" Type="http://schemas.openxmlformats.org/officeDocument/2006/relationships/slide" Target="slides/slide7.xml"/><Relationship Id="rId57" Type="http://schemas.openxmlformats.org/officeDocument/2006/relationships/font" Target="fonts/RobotoMono-bold.fntdata"/><Relationship Id="rId12" Type="http://schemas.openxmlformats.org/officeDocument/2006/relationships/slide" Target="slides/slide6.xml"/><Relationship Id="rId56" Type="http://schemas.openxmlformats.org/officeDocument/2006/relationships/font" Target="fonts/RobotoMono-regular.fntdata"/><Relationship Id="rId15" Type="http://schemas.openxmlformats.org/officeDocument/2006/relationships/slide" Target="slides/slide9.xml"/><Relationship Id="rId59" Type="http://schemas.openxmlformats.org/officeDocument/2006/relationships/font" Target="fonts/RobotoMono-boldItalic.fntdata"/><Relationship Id="rId14" Type="http://schemas.openxmlformats.org/officeDocument/2006/relationships/slide" Target="slides/slide8.xml"/><Relationship Id="rId58" Type="http://schemas.openxmlformats.org/officeDocument/2006/relationships/font" Target="fonts/RobotoMono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I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E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" name="Google Shape;23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5" name="Google Shape;23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0a076cfa8b_0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0a076cfa8b_0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10a076cfa8b_0_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0a076cfa8b_0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0a076cfa8b_0_1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10a076cfa8b_0_1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0a076cfa8b_0_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0a076cfa8b_0_1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10a076cfa8b_0_1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0a076cfa8b_0_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0a076cfa8b_0_1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10a076cfa8b_0_1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0a076cfa8b_0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0a076cfa8b_0_1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10a076cfa8b_0_1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0a076cfa8b_0_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0a076cfa8b_0_1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10a076cfa8b_0_1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0a076cfa8b_0_1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0a076cfa8b_0_1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10a076cfa8b_0_1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0a076cfa8b_0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0a076cfa8b_0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10a076cfa8b_0_1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0a076cfa8b_0_1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0a076cfa8b_0_1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10a076cfa8b_0_1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0a076cfa8b_0_1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0a076cfa8b_0_1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10a076cfa8b_0_1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7e7bd25541_0_2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7e7bd25541_0_2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17e7bd25541_0_2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0a076cfa8b_0_1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0a076cfa8b_0_1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10a076cfa8b_0_1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0a076cfa8b_0_2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0a076cfa8b_0_2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g10a076cfa8b_0_2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0a076cfa8b_0_2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0a076cfa8b_0_2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10a076cfa8b_0_2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0a076cfa8b_0_2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0a076cfa8b_0_2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10a076cfa8b_0_2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0a076cfa8b_0_2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0a076cfa8b_0_2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10a076cfa8b_0_2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0a076cfa8b_0_2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0a076cfa8b_0_2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10a076cfa8b_0_2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0a076cfa8b_0_2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0a076cfa8b_0_2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g10a076cfa8b_0_2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0a076cfa8b_0_2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0a076cfa8b_0_2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g10a076cfa8b_0_2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0a076cfa8b_0_3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0a076cfa8b_0_3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g10a076cfa8b_0_3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0a076cfa8b_0_3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0a076cfa8b_0_3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g10a076cfa8b_0_3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0a076cfa8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0a076cfa8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10a076cfa8b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0a076cfa8b_0_3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0a076cfa8b_0_3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g10a076cfa8b_0_3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0a076cfa8b_0_3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0a076cfa8b_0_3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g10a076cfa8b_0_3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0a076cfa8b_0_3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0a076cfa8b_0_3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g10a076cfa8b_0_3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0a076cfa8b_0_3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0a076cfa8b_0_3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g10a076cfa8b_0_3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0a076cfa8b_0_4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0a076cfa8b_0_4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g10a076cfa8b_0_4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0a076cfa8b_0_4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10a076cfa8b_0_4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g10a076cfa8b_0_4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0a076cfa8b_0_4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10a076cfa8b_0_4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g10a076cfa8b_0_4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0a076cfa8b_0_4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10a076cfa8b_0_4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g10a076cfa8b_0_4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0a076cfa8b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0a076cfa8b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10a076cfa8b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0a076cfa8b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0a076cfa8b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10a076cfa8b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0a076cfa8b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0a076cfa8b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10a076cfa8b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a076cfa8b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0a076cfa8b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10a076cfa8b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0a076cfa8b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0a076cfa8b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10a076cfa8b_0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0a076cfa8b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0a076cfa8b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10a076cfa8b_0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Relationship Id="rId3" Type="http://schemas.openxmlformats.org/officeDocument/2006/relationships/image" Target="../media/image1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2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6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24.png"/><Relationship Id="rId5" Type="http://schemas.openxmlformats.org/officeDocument/2006/relationships/image" Target="../media/image3.png"/><Relationship Id="rId6" Type="http://schemas.openxmlformats.org/officeDocument/2006/relationships/image" Target="../media/image21.png"/><Relationship Id="rId7" Type="http://schemas.openxmlformats.org/officeDocument/2006/relationships/image" Target="../media/image29.png"/><Relationship Id="rId8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7842" l="0" r="3860" t="10660"/>
          <a:stretch/>
        </p:blipFill>
        <p:spPr>
          <a:xfrm>
            <a:off x="-13252" y="0"/>
            <a:ext cx="12205253" cy="689775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5765359" y="0"/>
            <a:ext cx="1426725" cy="6897756"/>
          </a:xfrm>
          <a:custGeom>
            <a:rect b="b" l="l" r="r" t="t"/>
            <a:pathLst>
              <a:path extrusionOk="0" h="6897756" w="1426725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>
              <a:alpha val="5843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-13252" y="0"/>
            <a:ext cx="6774812" cy="6897756"/>
          </a:xfrm>
          <a:custGeom>
            <a:rect b="b" l="l" r="r" t="t"/>
            <a:pathLst>
              <a:path extrusionOk="0" h="6897756" w="6774812">
                <a:moveTo>
                  <a:pt x="0" y="0"/>
                </a:moveTo>
                <a:lnTo>
                  <a:pt x="5783571" y="0"/>
                </a:lnTo>
                <a:lnTo>
                  <a:pt x="6774812" y="6897756"/>
                </a:lnTo>
                <a:lnTo>
                  <a:pt x="0" y="6897756"/>
                </a:lnTo>
                <a:lnTo>
                  <a:pt x="0" y="0"/>
                </a:lnTo>
                <a:close/>
              </a:path>
            </a:pathLst>
          </a:custGeom>
          <a:solidFill>
            <a:srgbClr val="75114A">
              <a:alpha val="6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7164361" y="3977331"/>
            <a:ext cx="5027639" cy="1282148"/>
          </a:xfrm>
          <a:custGeom>
            <a:rect b="b" l="l" r="r" t="t"/>
            <a:pathLst>
              <a:path extrusionOk="0" h="1282148" w="5027639">
                <a:moveTo>
                  <a:pt x="0" y="0"/>
                </a:moveTo>
                <a:lnTo>
                  <a:pt x="5027639" y="0"/>
                </a:lnTo>
                <a:lnTo>
                  <a:pt x="5027639" y="1282148"/>
                </a:lnTo>
                <a:lnTo>
                  <a:pt x="357809" y="1282148"/>
                </a:lnTo>
                <a:lnTo>
                  <a:pt x="0" y="0"/>
                </a:lnTo>
                <a:close/>
              </a:path>
            </a:pathLst>
          </a:custGeom>
          <a:solidFill>
            <a:srgbClr val="0C0C0C">
              <a:alpha val="6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7626037" y="-1239550"/>
            <a:ext cx="410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IE" sz="25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695501" y="3102474"/>
            <a:ext cx="5162100" cy="26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C49F"/>
              </a:buClr>
              <a:buSzPts val="7000"/>
              <a:buFont typeface="Garamond"/>
              <a:buNone/>
              <a:defRPr b="1" i="0" sz="7000" u="none" cap="none" strike="noStrike">
                <a:solidFill>
                  <a:srgbClr val="D9C49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1" type="subTitle"/>
          </p:nvPr>
        </p:nvSpPr>
        <p:spPr>
          <a:xfrm>
            <a:off x="7752523" y="4107533"/>
            <a:ext cx="4189200" cy="10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4" name="Google Shape;24;p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5" name="Google Shape;25;p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pic>
        <p:nvPicPr>
          <p:cNvPr id="26" name="Google Shape;2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425" y="521244"/>
            <a:ext cx="4114801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7344" y="-99182"/>
            <a:ext cx="12209343" cy="695718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1"/>
          <p:cNvSpPr/>
          <p:nvPr/>
        </p:nvSpPr>
        <p:spPr>
          <a:xfrm>
            <a:off x="441346" y="386807"/>
            <a:ext cx="4506300" cy="4724100"/>
          </a:xfrm>
          <a:prstGeom prst="rect">
            <a:avLst/>
          </a:prstGeom>
          <a:solidFill>
            <a:srgbClr val="75114A">
              <a:alpha val="6823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1" name="Google Shape;211;p11"/>
          <p:cNvSpPr/>
          <p:nvPr/>
        </p:nvSpPr>
        <p:spPr>
          <a:xfrm>
            <a:off x="2887677" y="5972158"/>
            <a:ext cx="674128" cy="620798"/>
          </a:xfrm>
          <a:custGeom>
            <a:rect b="b" l="l" r="r" t="t"/>
            <a:pathLst>
              <a:path extrusionOk="0" h="6897756" w="1426725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2" name="Google Shape;212;p11"/>
          <p:cNvSpPr/>
          <p:nvPr/>
        </p:nvSpPr>
        <p:spPr>
          <a:xfrm>
            <a:off x="-8074" y="5972159"/>
            <a:ext cx="3371092" cy="660616"/>
          </a:xfrm>
          <a:custGeom>
            <a:rect b="b" l="l" r="r" t="t"/>
            <a:pathLst>
              <a:path extrusionOk="0" h="7340175" w="7134587">
                <a:moveTo>
                  <a:pt x="4802" y="198195"/>
                </a:moveTo>
                <a:lnTo>
                  <a:pt x="6143346" y="0"/>
                </a:lnTo>
                <a:lnTo>
                  <a:pt x="7134587" y="6897756"/>
                </a:lnTo>
                <a:lnTo>
                  <a:pt x="493" y="7340175"/>
                </a:lnTo>
                <a:cubicBezTo>
                  <a:pt x="-2266" y="5025580"/>
                  <a:pt x="7561" y="2512790"/>
                  <a:pt x="4802" y="198195"/>
                </a:cubicBezTo>
                <a:close/>
              </a:path>
            </a:pathLst>
          </a:custGeom>
          <a:solidFill>
            <a:srgbClr val="7511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3" name="Google Shape;213;p11"/>
          <p:cNvSpPr/>
          <p:nvPr/>
        </p:nvSpPr>
        <p:spPr>
          <a:xfrm rot="10800000">
            <a:off x="3187071" y="5956678"/>
            <a:ext cx="9038769" cy="620799"/>
          </a:xfrm>
          <a:custGeom>
            <a:rect b="b" l="l" r="r" t="t"/>
            <a:pathLst>
              <a:path extrusionOk="0" h="6897768" w="19129670">
                <a:moveTo>
                  <a:pt x="23" y="0"/>
                </a:moveTo>
                <a:lnTo>
                  <a:pt x="18138429" y="12"/>
                </a:lnTo>
                <a:lnTo>
                  <a:pt x="19129670" y="6897768"/>
                </a:lnTo>
                <a:lnTo>
                  <a:pt x="58804" y="6587497"/>
                </a:lnTo>
                <a:cubicBezTo>
                  <a:pt x="60183" y="4303588"/>
                  <a:pt x="-1356" y="2283909"/>
                  <a:pt x="23" y="0"/>
                </a:cubicBezTo>
                <a:close/>
              </a:path>
            </a:pathLst>
          </a:custGeom>
          <a:solidFill>
            <a:srgbClr val="D8D8D8">
              <a:alpha val="6039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4" name="Google Shape;214;p11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  <a:defRPr b="0" i="0" sz="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5" name="Google Shape;215;p11"/>
          <p:cNvSpPr txBox="1"/>
          <p:nvPr>
            <p:ph idx="1" type="subTitle"/>
          </p:nvPr>
        </p:nvSpPr>
        <p:spPr>
          <a:xfrm>
            <a:off x="720934" y="2838917"/>
            <a:ext cx="4048800" cy="19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16" name="Google Shape;216;p11"/>
          <p:cNvSpPr txBox="1"/>
          <p:nvPr>
            <p:ph idx="10" type="dt"/>
          </p:nvPr>
        </p:nvSpPr>
        <p:spPr>
          <a:xfrm>
            <a:off x="3670465" y="611855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17" name="Google Shape;217;p11"/>
          <p:cNvSpPr txBox="1"/>
          <p:nvPr>
            <p:ph idx="11" type="ftr"/>
          </p:nvPr>
        </p:nvSpPr>
        <p:spPr>
          <a:xfrm>
            <a:off x="7771263" y="6118554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218" name="Google Shape;21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825" y="6113471"/>
            <a:ext cx="1474802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Slide - Content &amp; Picture">
  <p:cSld name="Text Slide - Content &amp; Picture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"/>
          <p:cNvSpPr txBox="1"/>
          <p:nvPr>
            <p:ph type="title"/>
          </p:nvPr>
        </p:nvSpPr>
        <p:spPr>
          <a:xfrm>
            <a:off x="838200" y="365125"/>
            <a:ext cx="518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12"/>
          <p:cNvSpPr txBox="1"/>
          <p:nvPr>
            <p:ph idx="1" type="body"/>
          </p:nvPr>
        </p:nvSpPr>
        <p:spPr>
          <a:xfrm>
            <a:off x="838200" y="1825625"/>
            <a:ext cx="5181600" cy="39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22" name="Google Shape;222;p12"/>
          <p:cNvSpPr/>
          <p:nvPr/>
        </p:nvSpPr>
        <p:spPr>
          <a:xfrm>
            <a:off x="2887677" y="5972158"/>
            <a:ext cx="674128" cy="620798"/>
          </a:xfrm>
          <a:custGeom>
            <a:rect b="b" l="l" r="r" t="t"/>
            <a:pathLst>
              <a:path extrusionOk="0" h="6897756" w="1426725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3" name="Google Shape;223;p12"/>
          <p:cNvSpPr/>
          <p:nvPr/>
        </p:nvSpPr>
        <p:spPr>
          <a:xfrm>
            <a:off x="-8074" y="5972159"/>
            <a:ext cx="3371092" cy="660616"/>
          </a:xfrm>
          <a:custGeom>
            <a:rect b="b" l="l" r="r" t="t"/>
            <a:pathLst>
              <a:path extrusionOk="0" h="7340175" w="7134587">
                <a:moveTo>
                  <a:pt x="4802" y="198195"/>
                </a:moveTo>
                <a:lnTo>
                  <a:pt x="6143346" y="0"/>
                </a:lnTo>
                <a:lnTo>
                  <a:pt x="7134587" y="6897756"/>
                </a:lnTo>
                <a:lnTo>
                  <a:pt x="493" y="7340175"/>
                </a:lnTo>
                <a:cubicBezTo>
                  <a:pt x="-2266" y="5025580"/>
                  <a:pt x="7561" y="2512790"/>
                  <a:pt x="4802" y="198195"/>
                </a:cubicBezTo>
                <a:close/>
              </a:path>
            </a:pathLst>
          </a:custGeom>
          <a:solidFill>
            <a:srgbClr val="7511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4" name="Google Shape;224;p12"/>
          <p:cNvSpPr/>
          <p:nvPr/>
        </p:nvSpPr>
        <p:spPr>
          <a:xfrm rot="10800000">
            <a:off x="3187071" y="5956678"/>
            <a:ext cx="9038769" cy="620799"/>
          </a:xfrm>
          <a:custGeom>
            <a:rect b="b" l="l" r="r" t="t"/>
            <a:pathLst>
              <a:path extrusionOk="0" h="6897768" w="19129670">
                <a:moveTo>
                  <a:pt x="23" y="0"/>
                </a:moveTo>
                <a:lnTo>
                  <a:pt x="18138429" y="12"/>
                </a:lnTo>
                <a:lnTo>
                  <a:pt x="19129670" y="6897768"/>
                </a:lnTo>
                <a:lnTo>
                  <a:pt x="58804" y="6587497"/>
                </a:lnTo>
                <a:cubicBezTo>
                  <a:pt x="60183" y="4303588"/>
                  <a:pt x="-1356" y="2283909"/>
                  <a:pt x="23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5" name="Google Shape;225;p12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26" name="Google Shape;226;p12"/>
          <p:cNvSpPr txBox="1"/>
          <p:nvPr>
            <p:ph idx="10" type="dt"/>
          </p:nvPr>
        </p:nvSpPr>
        <p:spPr>
          <a:xfrm>
            <a:off x="3789598" y="6094049"/>
            <a:ext cx="108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227" name="Google Shape;22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0825" y="6113471"/>
            <a:ext cx="1474802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aramond"/>
              <a:buNone/>
              <a:defRPr b="0" i="0" sz="4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31" name="Google Shape;231;p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Slide 1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/>
          <p:nvPr/>
        </p:nvSpPr>
        <p:spPr>
          <a:xfrm>
            <a:off x="2887677" y="5972158"/>
            <a:ext cx="674128" cy="620798"/>
          </a:xfrm>
          <a:custGeom>
            <a:rect b="b" l="l" r="r" t="t"/>
            <a:pathLst>
              <a:path extrusionOk="0" h="6897756" w="1426725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9" name="Google Shape;29;p3"/>
          <p:cNvSpPr/>
          <p:nvPr/>
        </p:nvSpPr>
        <p:spPr>
          <a:xfrm>
            <a:off x="-8074" y="5972159"/>
            <a:ext cx="3371092" cy="660616"/>
          </a:xfrm>
          <a:custGeom>
            <a:rect b="b" l="l" r="r" t="t"/>
            <a:pathLst>
              <a:path extrusionOk="0" h="7340175" w="7134587">
                <a:moveTo>
                  <a:pt x="4802" y="198195"/>
                </a:moveTo>
                <a:lnTo>
                  <a:pt x="6143346" y="0"/>
                </a:lnTo>
                <a:lnTo>
                  <a:pt x="7134587" y="6897756"/>
                </a:lnTo>
                <a:lnTo>
                  <a:pt x="493" y="7340175"/>
                </a:lnTo>
                <a:cubicBezTo>
                  <a:pt x="-2266" y="5025580"/>
                  <a:pt x="7561" y="2512790"/>
                  <a:pt x="4802" y="198195"/>
                </a:cubicBezTo>
                <a:close/>
              </a:path>
            </a:pathLst>
          </a:custGeom>
          <a:solidFill>
            <a:srgbClr val="7511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0" name="Google Shape;30;p3"/>
          <p:cNvSpPr/>
          <p:nvPr/>
        </p:nvSpPr>
        <p:spPr>
          <a:xfrm rot="10800000">
            <a:off x="3187071" y="5956678"/>
            <a:ext cx="9038769" cy="620799"/>
          </a:xfrm>
          <a:custGeom>
            <a:rect b="b" l="l" r="r" t="t"/>
            <a:pathLst>
              <a:path extrusionOk="0" h="6897768" w="19129670">
                <a:moveTo>
                  <a:pt x="23" y="0"/>
                </a:moveTo>
                <a:lnTo>
                  <a:pt x="18138429" y="12"/>
                </a:lnTo>
                <a:lnTo>
                  <a:pt x="19129670" y="6897768"/>
                </a:lnTo>
                <a:lnTo>
                  <a:pt x="58804" y="6587497"/>
                </a:lnTo>
                <a:cubicBezTo>
                  <a:pt x="60183" y="4303588"/>
                  <a:pt x="-1356" y="2283909"/>
                  <a:pt x="23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1" name="Google Shape;31;p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33" name="Google Shape;33;p3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34" name="Google Shape;34;p3"/>
          <p:cNvSpPr txBox="1"/>
          <p:nvPr>
            <p:ph idx="10" type="dt"/>
          </p:nvPr>
        </p:nvSpPr>
        <p:spPr>
          <a:xfrm>
            <a:off x="3789598" y="6094049"/>
            <a:ext cx="108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35" name="Google Shape;3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0825" y="6113471"/>
            <a:ext cx="1474802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2B">
  <p:cSld name="Divider Slide 2B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3252" y="0"/>
            <a:ext cx="12205252" cy="689775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4"/>
          <p:cNvSpPr/>
          <p:nvPr/>
        </p:nvSpPr>
        <p:spPr>
          <a:xfrm>
            <a:off x="5770821" y="0"/>
            <a:ext cx="6421179" cy="6909258"/>
          </a:xfrm>
          <a:custGeom>
            <a:rect b="b" l="l" r="r" t="t"/>
            <a:pathLst>
              <a:path extrusionOk="0" h="6909258" w="6421179">
                <a:moveTo>
                  <a:pt x="0" y="0"/>
                </a:moveTo>
                <a:lnTo>
                  <a:pt x="6421179" y="0"/>
                </a:lnTo>
                <a:lnTo>
                  <a:pt x="6421179" y="6897756"/>
                </a:lnTo>
                <a:lnTo>
                  <a:pt x="994913" y="6909258"/>
                </a:lnTo>
                <a:lnTo>
                  <a:pt x="0" y="0"/>
                </a:lnTo>
                <a:close/>
              </a:path>
            </a:pathLst>
          </a:custGeom>
          <a:solidFill>
            <a:srgbClr val="75114A">
              <a:alpha val="7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9" name="Google Shape;39;p4"/>
          <p:cNvSpPr txBox="1"/>
          <p:nvPr/>
        </p:nvSpPr>
        <p:spPr>
          <a:xfrm>
            <a:off x="7626037" y="-1239550"/>
            <a:ext cx="410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IE" sz="25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4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  <a:defRPr b="0" i="0" sz="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10" type="dt"/>
          </p:nvPr>
        </p:nvSpPr>
        <p:spPr>
          <a:xfrm>
            <a:off x="27064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43" name="Google Shape;43;p4"/>
          <p:cNvSpPr txBox="1"/>
          <p:nvPr>
            <p:ph idx="11" type="ftr"/>
          </p:nvPr>
        </p:nvSpPr>
        <p:spPr>
          <a:xfrm>
            <a:off x="7826829" y="636157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44" name="Google Shape;4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425" y="521244"/>
            <a:ext cx="4114801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1B">
  <p:cSld name="Divider Slide 1B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5"/>
          <p:cNvPicPr preferRelativeResize="0"/>
          <p:nvPr/>
        </p:nvPicPr>
        <p:blipFill rotWithShape="1">
          <a:blip r:embed="rId2">
            <a:alphaModFix/>
          </a:blip>
          <a:srcRect b="15063" l="975" r="1080" t="1912"/>
          <a:stretch/>
        </p:blipFill>
        <p:spPr>
          <a:xfrm>
            <a:off x="-13253" y="0"/>
            <a:ext cx="12205255" cy="6897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5"/>
          <p:cNvPicPr preferRelativeResize="0"/>
          <p:nvPr/>
        </p:nvPicPr>
        <p:blipFill rotWithShape="1">
          <a:blip r:embed="rId3">
            <a:alphaModFix amt="38000"/>
          </a:blip>
          <a:srcRect b="2445" l="23094" r="-5157" t="38467"/>
          <a:stretch/>
        </p:blipFill>
        <p:spPr>
          <a:xfrm>
            <a:off x="-13254" y="1"/>
            <a:ext cx="8084129" cy="689775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5"/>
          <p:cNvSpPr/>
          <p:nvPr/>
        </p:nvSpPr>
        <p:spPr>
          <a:xfrm>
            <a:off x="5770821" y="0"/>
            <a:ext cx="6421179" cy="6909258"/>
          </a:xfrm>
          <a:custGeom>
            <a:rect b="b" l="l" r="r" t="t"/>
            <a:pathLst>
              <a:path extrusionOk="0" h="6909258" w="6421179">
                <a:moveTo>
                  <a:pt x="0" y="0"/>
                </a:moveTo>
                <a:lnTo>
                  <a:pt x="6421179" y="0"/>
                </a:lnTo>
                <a:lnTo>
                  <a:pt x="6421179" y="6897756"/>
                </a:lnTo>
                <a:lnTo>
                  <a:pt x="994913" y="6909258"/>
                </a:lnTo>
                <a:lnTo>
                  <a:pt x="0" y="0"/>
                </a:lnTo>
                <a:close/>
              </a:path>
            </a:pathLst>
          </a:custGeom>
          <a:solidFill>
            <a:srgbClr val="39818D">
              <a:alpha val="7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9" name="Google Shape;49;p5"/>
          <p:cNvSpPr txBox="1"/>
          <p:nvPr/>
        </p:nvSpPr>
        <p:spPr>
          <a:xfrm>
            <a:off x="7626037" y="-1239550"/>
            <a:ext cx="410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IE" sz="25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5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  <a:defRPr b="0" i="0" sz="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11" type="ftr"/>
          </p:nvPr>
        </p:nvSpPr>
        <p:spPr>
          <a:xfrm>
            <a:off x="7826829" y="636157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10" type="dt"/>
          </p:nvPr>
        </p:nvSpPr>
        <p:spPr>
          <a:xfrm>
            <a:off x="27064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54" name="Google Shape;5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425" y="521244"/>
            <a:ext cx="4114801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3B">
  <p:cSld name="Divider Slide 3B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6"/>
          <p:cNvPicPr preferRelativeResize="0"/>
          <p:nvPr/>
        </p:nvPicPr>
        <p:blipFill rotWithShape="1">
          <a:blip r:embed="rId2">
            <a:alphaModFix/>
          </a:blip>
          <a:srcRect b="12397" l="7074" r="0" t="9193"/>
          <a:stretch/>
        </p:blipFill>
        <p:spPr>
          <a:xfrm>
            <a:off x="-1" y="0"/>
            <a:ext cx="1219158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6"/>
          <p:cNvSpPr/>
          <p:nvPr/>
        </p:nvSpPr>
        <p:spPr>
          <a:xfrm>
            <a:off x="5770821" y="-25629"/>
            <a:ext cx="6421179" cy="6909258"/>
          </a:xfrm>
          <a:custGeom>
            <a:rect b="b" l="l" r="r" t="t"/>
            <a:pathLst>
              <a:path extrusionOk="0" h="6909258" w="6421179">
                <a:moveTo>
                  <a:pt x="0" y="0"/>
                </a:moveTo>
                <a:lnTo>
                  <a:pt x="6421179" y="0"/>
                </a:lnTo>
                <a:lnTo>
                  <a:pt x="6421179" y="6897756"/>
                </a:lnTo>
                <a:lnTo>
                  <a:pt x="994913" y="6909258"/>
                </a:lnTo>
                <a:lnTo>
                  <a:pt x="0" y="0"/>
                </a:lnTo>
                <a:close/>
              </a:path>
            </a:pathLst>
          </a:custGeom>
          <a:solidFill>
            <a:srgbClr val="82A434">
              <a:alpha val="7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58" name="Google Shape;58;p6"/>
          <p:cNvSpPr txBox="1"/>
          <p:nvPr/>
        </p:nvSpPr>
        <p:spPr>
          <a:xfrm>
            <a:off x="7626037" y="-1239550"/>
            <a:ext cx="410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IE" sz="25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6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  <a:defRPr b="0" i="0" sz="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6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61" name="Google Shape;61;p6"/>
          <p:cNvSpPr txBox="1"/>
          <p:nvPr>
            <p:ph idx="10" type="dt"/>
          </p:nvPr>
        </p:nvSpPr>
        <p:spPr>
          <a:xfrm>
            <a:off x="27064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62" name="Google Shape;62;p6"/>
          <p:cNvSpPr txBox="1"/>
          <p:nvPr>
            <p:ph idx="11" type="ftr"/>
          </p:nvPr>
        </p:nvSpPr>
        <p:spPr>
          <a:xfrm>
            <a:off x="7826829" y="636157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63" name="Google Shape;6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425" y="521244"/>
            <a:ext cx="4114801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4B5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7"/>
          <p:cNvSpPr/>
          <p:nvPr/>
        </p:nvSpPr>
        <p:spPr>
          <a:xfrm>
            <a:off x="6291470" y="4182533"/>
            <a:ext cx="5155500" cy="2218200"/>
          </a:xfrm>
          <a:prstGeom prst="rect">
            <a:avLst/>
          </a:prstGeom>
          <a:solidFill>
            <a:srgbClr val="B94F8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7"/>
          <p:cNvSpPr txBox="1"/>
          <p:nvPr/>
        </p:nvSpPr>
        <p:spPr>
          <a:xfrm>
            <a:off x="6616390" y="4399704"/>
            <a:ext cx="47541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are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one of Ireland’s top universities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 graduate employability, </a:t>
            </a: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with over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                      of our graduates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                      working or in further</a:t>
            </a:r>
            <a:b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study within six</a:t>
            </a:r>
            <a:b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months of graduating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7"/>
          <p:cNvSpPr/>
          <p:nvPr/>
        </p:nvSpPr>
        <p:spPr>
          <a:xfrm>
            <a:off x="704180" y="1778000"/>
            <a:ext cx="3850800" cy="2709300"/>
          </a:xfrm>
          <a:prstGeom prst="rect">
            <a:avLst/>
          </a:prstGeom>
          <a:solidFill>
            <a:srgbClr val="72E0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7"/>
          <p:cNvSpPr/>
          <p:nvPr/>
        </p:nvSpPr>
        <p:spPr>
          <a:xfrm>
            <a:off x="704181" y="4707467"/>
            <a:ext cx="5327700" cy="1693200"/>
          </a:xfrm>
          <a:prstGeom prst="rect">
            <a:avLst/>
          </a:prstGeom>
          <a:solidFill>
            <a:srgbClr val="96BB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7"/>
          <p:cNvSpPr/>
          <p:nvPr/>
        </p:nvSpPr>
        <p:spPr>
          <a:xfrm>
            <a:off x="7704667" y="592667"/>
            <a:ext cx="3742200" cy="3386700"/>
          </a:xfrm>
          <a:prstGeom prst="rect">
            <a:avLst/>
          </a:prstGeom>
          <a:solidFill>
            <a:srgbClr val="CFC4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7"/>
          <p:cNvSpPr/>
          <p:nvPr/>
        </p:nvSpPr>
        <p:spPr>
          <a:xfrm>
            <a:off x="4792133" y="304800"/>
            <a:ext cx="2624700" cy="36744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7"/>
          <p:cNvSpPr txBox="1"/>
          <p:nvPr/>
        </p:nvSpPr>
        <p:spPr>
          <a:xfrm>
            <a:off x="953377" y="3340191"/>
            <a:ext cx="3598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universities worldwide </a:t>
            </a: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according to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QS World </a:t>
            </a:r>
            <a:b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University Rankings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/>
          <p:nvPr/>
        </p:nvSpPr>
        <p:spPr>
          <a:xfrm>
            <a:off x="966346" y="1898945"/>
            <a:ext cx="15378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rank</a:t>
            </a:r>
            <a:b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among the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7"/>
          <p:cNvSpPr txBox="1"/>
          <p:nvPr/>
        </p:nvSpPr>
        <p:spPr>
          <a:xfrm>
            <a:off x="1305942" y="2375309"/>
            <a:ext cx="13236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en-IE" sz="5500" u="none" cap="none" strike="noStrike">
                <a:solidFill>
                  <a:srgbClr val="243C57"/>
                </a:solidFill>
                <a:latin typeface="Calibri"/>
                <a:ea typeface="Calibri"/>
                <a:cs typeface="Calibri"/>
                <a:sym typeface="Calibri"/>
              </a:rPr>
              <a:t>top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7"/>
          <p:cNvSpPr txBox="1"/>
          <p:nvPr/>
        </p:nvSpPr>
        <p:spPr>
          <a:xfrm>
            <a:off x="2225455" y="1610974"/>
            <a:ext cx="1323600" cy="20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00"/>
              <a:buFont typeface="Arial"/>
              <a:buNone/>
            </a:pPr>
            <a:r>
              <a:rPr b="1" i="0" lang="en-IE" sz="12900" u="none" cap="none" strike="noStrike">
                <a:solidFill>
                  <a:srgbClr val="243C57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7"/>
          <p:cNvSpPr txBox="1"/>
          <p:nvPr/>
        </p:nvSpPr>
        <p:spPr>
          <a:xfrm>
            <a:off x="2879267" y="1945667"/>
            <a:ext cx="13236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en-IE" sz="5500" u="none" cap="none" strike="noStrike">
                <a:solidFill>
                  <a:srgbClr val="243C57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7"/>
          <p:cNvSpPr txBox="1"/>
          <p:nvPr/>
        </p:nvSpPr>
        <p:spPr>
          <a:xfrm>
            <a:off x="2297145" y="4863547"/>
            <a:ext cx="37347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our researchers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were named among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World’s Most Highly Cited Researchers 2016 </a:t>
            </a: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by Clarivate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7"/>
          <p:cNvSpPr txBox="1"/>
          <p:nvPr/>
        </p:nvSpPr>
        <p:spPr>
          <a:xfrm>
            <a:off x="750733" y="4052067"/>
            <a:ext cx="1500000" cy="30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0"/>
              <a:buFont typeface="Arial"/>
              <a:buNone/>
            </a:pPr>
            <a:r>
              <a:rPr b="1" i="0" lang="en-IE" sz="19500" u="none" cap="none" strike="noStrike">
                <a:solidFill>
                  <a:srgbClr val="414B57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7"/>
          <p:cNvSpPr txBox="1"/>
          <p:nvPr/>
        </p:nvSpPr>
        <p:spPr>
          <a:xfrm>
            <a:off x="4894816" y="475937"/>
            <a:ext cx="1961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Since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2005</a:t>
            </a: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have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7"/>
          <p:cNvSpPr txBox="1"/>
          <p:nvPr/>
        </p:nvSpPr>
        <p:spPr>
          <a:xfrm>
            <a:off x="4853565" y="693834"/>
            <a:ext cx="17964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r>
              <a:rPr b="1" i="0" lang="en-IE" sz="9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7"/>
          <p:cNvSpPr txBox="1"/>
          <p:nvPr/>
        </p:nvSpPr>
        <p:spPr>
          <a:xfrm>
            <a:off x="4877882" y="2450571"/>
            <a:ext cx="2592600" cy="14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IE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which has transformed the campus and given students and staff access to the very best facilities and research</a:t>
            </a:r>
            <a:endParaRPr b="1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7"/>
          <p:cNvSpPr txBox="1"/>
          <p:nvPr/>
        </p:nvSpPr>
        <p:spPr>
          <a:xfrm>
            <a:off x="4889050" y="1999160"/>
            <a:ext cx="22881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IE" sz="3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buildings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7"/>
          <p:cNvSpPr txBox="1"/>
          <p:nvPr/>
        </p:nvSpPr>
        <p:spPr>
          <a:xfrm>
            <a:off x="6117435" y="1530459"/>
            <a:ext cx="22881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IE" sz="3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7"/>
          <p:cNvSpPr txBox="1"/>
          <p:nvPr/>
        </p:nvSpPr>
        <p:spPr>
          <a:xfrm>
            <a:off x="7820001" y="696244"/>
            <a:ext cx="33330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2015/2016, the University had an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annual income </a:t>
            </a: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7"/>
          <p:cNvSpPr txBox="1"/>
          <p:nvPr/>
        </p:nvSpPr>
        <p:spPr>
          <a:xfrm>
            <a:off x="8051879" y="974190"/>
            <a:ext cx="33819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Arial"/>
              <a:buNone/>
            </a:pPr>
            <a:r>
              <a:rPr b="1" i="0" lang="en-IE" sz="85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€218.5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7"/>
          <p:cNvSpPr txBox="1"/>
          <p:nvPr/>
        </p:nvSpPr>
        <p:spPr>
          <a:xfrm>
            <a:off x="9992465" y="2070383"/>
            <a:ext cx="138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IE" sz="3300" u="none" cap="none" strike="noStrike">
                <a:solidFill>
                  <a:srgbClr val="753055"/>
                </a:solidFill>
                <a:latin typeface="Calibri"/>
                <a:ea typeface="Calibri"/>
                <a:cs typeface="Calibri"/>
                <a:sym typeface="Calibri"/>
              </a:rPr>
              <a:t>million</a:t>
            </a:r>
            <a:endParaRPr b="1" i="0" sz="3300" u="none" cap="none" strike="noStrike">
              <a:solidFill>
                <a:srgbClr val="7530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7"/>
          <p:cNvSpPr txBox="1"/>
          <p:nvPr/>
        </p:nvSpPr>
        <p:spPr>
          <a:xfrm>
            <a:off x="7781904" y="3371312"/>
            <a:ext cx="36594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IE" sz="3300" u="none" cap="none" strike="noStrike">
                <a:solidFill>
                  <a:srgbClr val="753055"/>
                </a:solidFill>
                <a:latin typeface="Calibri"/>
                <a:ea typeface="Calibri"/>
                <a:cs typeface="Calibri"/>
                <a:sym typeface="Calibri"/>
              </a:rPr>
              <a:t>alumni worldwide</a:t>
            </a:r>
            <a:endParaRPr b="1" i="0" sz="3300" u="none" cap="none" strike="noStrike">
              <a:solidFill>
                <a:srgbClr val="7530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7"/>
          <p:cNvSpPr txBox="1"/>
          <p:nvPr/>
        </p:nvSpPr>
        <p:spPr>
          <a:xfrm>
            <a:off x="7768934" y="2849970"/>
            <a:ext cx="9534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IE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over</a:t>
            </a:r>
            <a:endParaRPr b="1" i="0" sz="3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7"/>
          <p:cNvSpPr txBox="1"/>
          <p:nvPr/>
        </p:nvSpPr>
        <p:spPr>
          <a:xfrm>
            <a:off x="8589525" y="2331232"/>
            <a:ext cx="3381900" cy="12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1" i="0" lang="en-IE" sz="73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90,000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" name="Google Shape;90;p7"/>
          <p:cNvCxnSpPr/>
          <p:nvPr/>
        </p:nvCxnSpPr>
        <p:spPr>
          <a:xfrm>
            <a:off x="7951104" y="2546687"/>
            <a:ext cx="3216300" cy="0"/>
          </a:xfrm>
          <a:prstGeom prst="straightConnector1">
            <a:avLst/>
          </a:prstGeom>
          <a:noFill/>
          <a:ln cap="flat" cmpd="sng" w="28575">
            <a:solidFill>
              <a:srgbClr val="EAF1D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1" name="Google Shape;91;p7"/>
          <p:cNvSpPr txBox="1"/>
          <p:nvPr/>
        </p:nvSpPr>
        <p:spPr>
          <a:xfrm>
            <a:off x="6639342" y="4595845"/>
            <a:ext cx="19761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i="0" lang="en-IE" sz="12000" u="none" cap="none" strike="noStrike">
                <a:solidFill>
                  <a:srgbClr val="6B0E33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7"/>
          <p:cNvSpPr txBox="1"/>
          <p:nvPr/>
        </p:nvSpPr>
        <p:spPr>
          <a:xfrm>
            <a:off x="8119101" y="4790338"/>
            <a:ext cx="835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1" i="0" lang="en-IE" sz="7000" u="none" cap="none" strike="noStrike">
                <a:solidFill>
                  <a:srgbClr val="6B0E33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7"/>
          <p:cNvSpPr txBox="1"/>
          <p:nvPr/>
        </p:nvSpPr>
        <p:spPr>
          <a:xfrm>
            <a:off x="511197" y="228758"/>
            <a:ext cx="2694000" cy="14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IE" sz="6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 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IE" sz="6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glance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lank">
  <p:cSld name="2_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D0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8"/>
          <p:cNvPicPr preferRelativeResize="0"/>
          <p:nvPr/>
        </p:nvPicPr>
        <p:blipFill rotWithShape="1">
          <a:blip r:embed="rId2">
            <a:alphaModFix/>
          </a:blip>
          <a:srcRect b="-7882" l="0" r="1941" t="-1"/>
          <a:stretch/>
        </p:blipFill>
        <p:spPr>
          <a:xfrm>
            <a:off x="3747382" y="755373"/>
            <a:ext cx="8471124" cy="6102628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8"/>
          <p:cNvSpPr txBox="1"/>
          <p:nvPr/>
        </p:nvSpPr>
        <p:spPr>
          <a:xfrm>
            <a:off x="460397" y="381158"/>
            <a:ext cx="2694000" cy="13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IE" sz="5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IE" sz="5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Ranking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8"/>
          <p:cNvSpPr txBox="1"/>
          <p:nvPr/>
        </p:nvSpPr>
        <p:spPr>
          <a:xfrm>
            <a:off x="460397" y="1661930"/>
            <a:ext cx="4590300" cy="18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Since 2012, NUI Galway has been </a:t>
            </a:r>
            <a:b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the only university in Ireland to rise </a:t>
            </a:r>
            <a:b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consistently in the most competitive </a:t>
            </a:r>
            <a:b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World University Rankings. Both the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Times Higher Education </a:t>
            </a: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and </a:t>
            </a:r>
            <a:b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1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QS World University Rankings  </a:t>
            </a: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have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placed the University in a higher </a:t>
            </a:r>
            <a:b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position year-on-year.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8"/>
          <p:cNvSpPr/>
          <p:nvPr/>
        </p:nvSpPr>
        <p:spPr>
          <a:xfrm>
            <a:off x="4399720" y="530087"/>
            <a:ext cx="3114300" cy="3114300"/>
          </a:xfrm>
          <a:prstGeom prst="ellipse">
            <a:avLst/>
          </a:prstGeom>
          <a:solidFill>
            <a:srgbClr val="75114A">
              <a:alpha val="80392"/>
            </a:srgbClr>
          </a:solidFill>
          <a:ln cap="flat" cmpd="sng" w="222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8"/>
          <p:cNvSpPr/>
          <p:nvPr/>
        </p:nvSpPr>
        <p:spPr>
          <a:xfrm>
            <a:off x="8355706" y="1603513"/>
            <a:ext cx="3021000" cy="3021000"/>
          </a:xfrm>
          <a:prstGeom prst="ellipse">
            <a:avLst/>
          </a:prstGeom>
          <a:solidFill>
            <a:srgbClr val="B0DD46">
              <a:alpha val="80392"/>
            </a:srgbClr>
          </a:solidFill>
          <a:ln cap="flat" cmpd="sng" w="222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8"/>
          <p:cNvSpPr/>
          <p:nvPr/>
        </p:nvSpPr>
        <p:spPr>
          <a:xfrm>
            <a:off x="1351945" y="3563405"/>
            <a:ext cx="2822700" cy="2822700"/>
          </a:xfrm>
          <a:prstGeom prst="ellipse">
            <a:avLst/>
          </a:prstGeom>
          <a:solidFill>
            <a:srgbClr val="39818D">
              <a:alpha val="80392"/>
            </a:srgbClr>
          </a:solidFill>
          <a:ln cap="flat" cmpd="sng" w="222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8"/>
          <p:cNvSpPr txBox="1"/>
          <p:nvPr/>
        </p:nvSpPr>
        <p:spPr>
          <a:xfrm>
            <a:off x="5022454" y="2113721"/>
            <a:ext cx="3598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</a:t>
            </a: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universities </a:t>
            </a:r>
            <a:b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worldwide </a:t>
            </a: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according </a:t>
            </a:r>
            <a:b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b="1" i="1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QS World </a:t>
            </a:r>
            <a:br>
              <a:rPr b="1" i="1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1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University Rankings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8"/>
          <p:cNvSpPr txBox="1"/>
          <p:nvPr/>
        </p:nvSpPr>
        <p:spPr>
          <a:xfrm>
            <a:off x="5037685" y="1067819"/>
            <a:ext cx="15378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IE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rank</a:t>
            </a:r>
            <a:br>
              <a:rPr b="0" i="0" lang="en-IE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amongst the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8"/>
          <p:cNvSpPr txBox="1"/>
          <p:nvPr/>
        </p:nvSpPr>
        <p:spPr>
          <a:xfrm>
            <a:off x="5737303" y="442057"/>
            <a:ext cx="1323600" cy="20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00"/>
              <a:buFont typeface="Arial"/>
              <a:buNone/>
            </a:pPr>
            <a:r>
              <a:rPr b="0" i="0" lang="en-IE" sz="12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8"/>
          <p:cNvSpPr txBox="1"/>
          <p:nvPr/>
        </p:nvSpPr>
        <p:spPr>
          <a:xfrm>
            <a:off x="6388699" y="1054674"/>
            <a:ext cx="13236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rPr b="0" i="0" lang="en-IE" sz="5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8"/>
          <p:cNvSpPr txBox="1"/>
          <p:nvPr/>
        </p:nvSpPr>
        <p:spPr>
          <a:xfrm>
            <a:off x="8772199" y="1668840"/>
            <a:ext cx="2951700" cy="15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0"/>
              <a:buFont typeface="Arial"/>
              <a:buNone/>
            </a:pPr>
            <a:r>
              <a:rPr b="0" i="0" lang="en-IE" sz="9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250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8"/>
          <p:cNvSpPr txBox="1"/>
          <p:nvPr/>
        </p:nvSpPr>
        <p:spPr>
          <a:xfrm>
            <a:off x="8798703" y="2890391"/>
            <a:ext cx="35985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ranked in the top 250 </a:t>
            </a:r>
            <a:b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 Universities in the </a:t>
            </a:r>
            <a:b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Times Higher Education </a:t>
            </a:r>
            <a:b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(THE) World University </a:t>
            </a:r>
            <a:b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Rankings 2016/2017</a:t>
            </a:r>
            <a:endParaRPr b="1" i="1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8"/>
          <p:cNvSpPr txBox="1"/>
          <p:nvPr/>
        </p:nvSpPr>
        <p:spPr>
          <a:xfrm>
            <a:off x="2616768" y="3381665"/>
            <a:ext cx="1323600" cy="20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00"/>
              <a:buFont typeface="Arial"/>
              <a:buNone/>
            </a:pPr>
            <a:r>
              <a:rPr b="0" i="0" lang="en-IE" sz="12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8"/>
          <p:cNvSpPr txBox="1"/>
          <p:nvPr/>
        </p:nvSpPr>
        <p:spPr>
          <a:xfrm>
            <a:off x="1982169" y="4979390"/>
            <a:ext cx="3598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University rose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 places in the</a:t>
            </a:r>
            <a:b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1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QS World University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Ranking </a:t>
            </a: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2017</a:t>
            </a:r>
            <a:endParaRPr b="1" i="1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3012" y="3965961"/>
            <a:ext cx="805029" cy="958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71250" y="1722782"/>
            <a:ext cx="1170594" cy="845264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lank">
  <p:cSld name="3_Blank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9"/>
          <p:cNvPicPr preferRelativeResize="0"/>
          <p:nvPr/>
        </p:nvPicPr>
        <p:blipFill rotWithShape="1">
          <a:blip r:embed="rId2">
            <a:alphaModFix/>
          </a:blip>
          <a:srcRect b="0" l="12621" r="12620" t="3692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9"/>
          <p:cNvSpPr/>
          <p:nvPr/>
        </p:nvSpPr>
        <p:spPr>
          <a:xfrm>
            <a:off x="7466498" y="4874507"/>
            <a:ext cx="4178648" cy="1089611"/>
          </a:xfrm>
          <a:custGeom>
            <a:rect b="b" l="l" r="r" t="t"/>
            <a:pathLst>
              <a:path extrusionOk="0" h="1168484" w="4398577">
                <a:moveTo>
                  <a:pt x="0" y="0"/>
                </a:moveTo>
                <a:lnTo>
                  <a:pt x="4186543" y="13252"/>
                </a:lnTo>
                <a:lnTo>
                  <a:pt x="4398577" y="1168484"/>
                </a:lnTo>
                <a:lnTo>
                  <a:pt x="0" y="1168484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88235"/>
            </a:schemeClr>
          </a:solidFill>
          <a:ln>
            <a:noFill/>
          </a:ln>
          <a:effectLst>
            <a:outerShdw blurRad="50800" rotWithShape="0" algn="ctr" dir="5400000" dist="508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9"/>
          <p:cNvSpPr/>
          <p:nvPr/>
        </p:nvSpPr>
        <p:spPr>
          <a:xfrm>
            <a:off x="848139" y="2332383"/>
            <a:ext cx="4492500" cy="3008100"/>
          </a:xfrm>
          <a:prstGeom prst="rect">
            <a:avLst/>
          </a:prstGeom>
          <a:solidFill>
            <a:srgbClr val="575D66">
              <a:alpha val="8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9"/>
          <p:cNvSpPr/>
          <p:nvPr/>
        </p:nvSpPr>
        <p:spPr>
          <a:xfrm>
            <a:off x="7255565" y="2332383"/>
            <a:ext cx="4936500" cy="1788900"/>
          </a:xfrm>
          <a:prstGeom prst="rect">
            <a:avLst/>
          </a:prstGeom>
          <a:solidFill>
            <a:srgbClr val="575D66">
              <a:alpha val="8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9"/>
          <p:cNvSpPr/>
          <p:nvPr/>
        </p:nvSpPr>
        <p:spPr>
          <a:xfrm>
            <a:off x="6506817" y="2332382"/>
            <a:ext cx="622800" cy="1615800"/>
          </a:xfrm>
          <a:prstGeom prst="rect">
            <a:avLst/>
          </a:prstGeom>
          <a:solidFill>
            <a:srgbClr val="FFBC1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9"/>
          <p:cNvSpPr/>
          <p:nvPr/>
        </p:nvSpPr>
        <p:spPr>
          <a:xfrm>
            <a:off x="-6626" y="2332380"/>
            <a:ext cx="729000" cy="1479900"/>
          </a:xfrm>
          <a:prstGeom prst="rect">
            <a:avLst/>
          </a:prstGeom>
          <a:solidFill>
            <a:srgbClr val="FFBC1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9"/>
          <p:cNvSpPr txBox="1"/>
          <p:nvPr/>
        </p:nvSpPr>
        <p:spPr>
          <a:xfrm rot="-5400000">
            <a:off x="-359288" y="2879313"/>
            <a:ext cx="17475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IE" sz="2600" u="none" cap="none" strike="noStrike">
                <a:solidFill>
                  <a:srgbClr val="575D66"/>
                </a:solidFill>
                <a:latin typeface="Calibri"/>
                <a:ea typeface="Calibri"/>
                <a:cs typeface="Calibri"/>
                <a:sym typeface="Calibri"/>
              </a:rPr>
              <a:t>VISION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9"/>
          <p:cNvSpPr txBox="1"/>
          <p:nvPr/>
        </p:nvSpPr>
        <p:spPr>
          <a:xfrm rot="-5400000">
            <a:off x="6034074" y="2950412"/>
            <a:ext cx="16053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IE" sz="2600" u="none" cap="none" strike="noStrike">
                <a:solidFill>
                  <a:srgbClr val="575D66"/>
                </a:solidFill>
                <a:latin typeface="Calibri"/>
                <a:ea typeface="Calibri"/>
                <a:cs typeface="Calibri"/>
                <a:sym typeface="Calibri"/>
              </a:rPr>
              <a:t>MISSION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6345" y="4459451"/>
            <a:ext cx="1246258" cy="1762348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22" name="Google Shape;122;p9"/>
          <p:cNvSpPr txBox="1"/>
          <p:nvPr/>
        </p:nvSpPr>
        <p:spPr>
          <a:xfrm>
            <a:off x="8711417" y="4964883"/>
            <a:ext cx="3598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NUI Galway’s current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strategy is available at:</a:t>
            </a:r>
            <a:br>
              <a:rPr b="0" i="0" lang="en-I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1600" u="none" cap="none" strike="noStrike">
                <a:solidFill>
                  <a:srgbClr val="1798F0"/>
                </a:solidFill>
                <a:latin typeface="Calibri"/>
                <a:ea typeface="Calibri"/>
                <a:cs typeface="Calibri"/>
                <a:sym typeface="Calibri"/>
              </a:rPr>
              <a:t>www.nuigalway.ie/vision2020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9"/>
          <p:cNvSpPr txBox="1"/>
          <p:nvPr/>
        </p:nvSpPr>
        <p:spPr>
          <a:xfrm>
            <a:off x="1011599" y="2539352"/>
            <a:ext cx="4366500" cy="25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NUI Galway will be a leading global university, renowned for our distinctive areas of research, recognised as an institution of choice for our teaching </a:t>
            </a:r>
            <a:b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 scholarship, celebrated for our outstanding engagement with wider society, and enriched by a dynamic network of partnerships.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9"/>
          <p:cNvSpPr txBox="1"/>
          <p:nvPr/>
        </p:nvSpPr>
        <p:spPr>
          <a:xfrm>
            <a:off x="7466498" y="2488948"/>
            <a:ext cx="45147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foster a vibrant community of students and staff, where distinguished learning, impactful research, and creative thinking are shared with the world.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Blank">
  <p:cSld name="5_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8D19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8D08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10"/>
          <p:cNvPicPr preferRelativeResize="0"/>
          <p:nvPr/>
        </p:nvPicPr>
        <p:blipFill rotWithShape="1">
          <a:blip r:embed="rId2">
            <a:alphaModFix/>
          </a:blip>
          <a:srcRect b="9178" l="0" r="0" t="3148"/>
          <a:stretch/>
        </p:blipFill>
        <p:spPr>
          <a:xfrm>
            <a:off x="2724841" y="-1"/>
            <a:ext cx="5828811" cy="6858001"/>
          </a:xfrm>
          <a:prstGeom prst="rect">
            <a:avLst/>
          </a:prstGeom>
          <a:noFill/>
          <a:ln>
            <a:noFill/>
          </a:ln>
          <a:effectLst>
            <a:outerShdw blurRad="165100" sx="103000" rotWithShape="0" algn="tl" dir="2700000" dist="38100" sy="103000">
              <a:srgbClr val="000000">
                <a:alpha val="34509"/>
              </a:srgbClr>
            </a:outerShdw>
          </a:effectLst>
        </p:spPr>
      </p:pic>
      <p:sp>
        <p:nvSpPr>
          <p:cNvPr id="128" name="Google Shape;128;p10"/>
          <p:cNvSpPr txBox="1"/>
          <p:nvPr/>
        </p:nvSpPr>
        <p:spPr>
          <a:xfrm>
            <a:off x="8338280" y="2624313"/>
            <a:ext cx="3598500" cy="22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Medical Academies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Teaching Centres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635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Irish-Language Centres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635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Research Centres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0"/>
          <p:cNvSpPr txBox="1"/>
          <p:nvPr/>
        </p:nvSpPr>
        <p:spPr>
          <a:xfrm>
            <a:off x="398405" y="381158"/>
            <a:ext cx="3939300" cy="13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IE" sz="5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NUI Galway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IE" sz="5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Campuses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0"/>
          <p:cNvSpPr txBox="1"/>
          <p:nvPr/>
        </p:nvSpPr>
        <p:spPr>
          <a:xfrm>
            <a:off x="4839292" y="4732515"/>
            <a:ext cx="1902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Limerick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0"/>
          <p:cNvSpPr/>
          <p:nvPr/>
        </p:nvSpPr>
        <p:spPr>
          <a:xfrm>
            <a:off x="4692197" y="5007677"/>
            <a:ext cx="185100" cy="185100"/>
          </a:xfrm>
          <a:prstGeom prst="ellipse">
            <a:avLst/>
          </a:prstGeom>
          <a:solidFill>
            <a:srgbClr val="2846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0"/>
          <p:cNvSpPr txBox="1"/>
          <p:nvPr/>
        </p:nvSpPr>
        <p:spPr>
          <a:xfrm>
            <a:off x="6801846" y="3688213"/>
            <a:ext cx="1545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Dublin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0"/>
          <p:cNvSpPr/>
          <p:nvPr/>
        </p:nvSpPr>
        <p:spPr>
          <a:xfrm>
            <a:off x="7524449" y="3737032"/>
            <a:ext cx="185100" cy="185100"/>
          </a:xfrm>
          <a:prstGeom prst="ellipse">
            <a:avLst/>
          </a:prstGeom>
          <a:solidFill>
            <a:srgbClr val="2846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0"/>
          <p:cNvSpPr txBox="1"/>
          <p:nvPr/>
        </p:nvSpPr>
        <p:spPr>
          <a:xfrm>
            <a:off x="7202902" y="1137911"/>
            <a:ext cx="1545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Belfast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0"/>
          <p:cNvSpPr/>
          <p:nvPr/>
        </p:nvSpPr>
        <p:spPr>
          <a:xfrm>
            <a:off x="7887594" y="1161947"/>
            <a:ext cx="185100" cy="185100"/>
          </a:xfrm>
          <a:prstGeom prst="ellipse">
            <a:avLst/>
          </a:prstGeom>
          <a:solidFill>
            <a:srgbClr val="2846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0"/>
          <p:cNvSpPr txBox="1"/>
          <p:nvPr/>
        </p:nvSpPr>
        <p:spPr>
          <a:xfrm>
            <a:off x="4542221" y="3893712"/>
            <a:ext cx="1902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GALWAY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10"/>
          <p:cNvPicPr preferRelativeResize="0"/>
          <p:nvPr/>
        </p:nvPicPr>
        <p:blipFill rotWithShape="1">
          <a:blip r:embed="rId3">
            <a:alphaModFix/>
          </a:blip>
          <a:srcRect b="0" l="0" r="69543" t="0"/>
          <a:stretch/>
        </p:blipFill>
        <p:spPr>
          <a:xfrm>
            <a:off x="4219636" y="3671015"/>
            <a:ext cx="314705" cy="3190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10"/>
          <p:cNvGrpSpPr/>
          <p:nvPr/>
        </p:nvGrpSpPr>
        <p:grpSpPr>
          <a:xfrm>
            <a:off x="4114027" y="4135044"/>
            <a:ext cx="275572" cy="275572"/>
            <a:chOff x="4335701" y="3850853"/>
            <a:chExt cx="319800" cy="319800"/>
          </a:xfrm>
        </p:grpSpPr>
        <p:sp>
          <p:nvSpPr>
            <p:cNvPr id="139" name="Google Shape;139;p10"/>
            <p:cNvSpPr/>
            <p:nvPr/>
          </p:nvSpPr>
          <p:spPr>
            <a:xfrm>
              <a:off x="4335701" y="3850853"/>
              <a:ext cx="319800" cy="31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0" name="Google Shape;140;p10"/>
            <p:cNvPicPr preferRelativeResize="0"/>
            <p:nvPr/>
          </p:nvPicPr>
          <p:blipFill rotWithShape="1">
            <a:blip r:embed="rId4">
              <a:alphaModFix/>
            </a:blip>
            <a:srcRect b="0" l="0" r="76243" t="0"/>
            <a:stretch/>
          </p:blipFill>
          <p:spPr>
            <a:xfrm flipH="1" rot="10800000">
              <a:off x="4384776" y="3881320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" name="Google Shape;141;p10"/>
          <p:cNvGrpSpPr/>
          <p:nvPr/>
        </p:nvGrpSpPr>
        <p:grpSpPr>
          <a:xfrm>
            <a:off x="4570240" y="3711806"/>
            <a:ext cx="249202" cy="249462"/>
            <a:chOff x="5235088" y="3530081"/>
            <a:chExt cx="289198" cy="289500"/>
          </a:xfrm>
        </p:grpSpPr>
        <p:sp>
          <p:nvSpPr>
            <p:cNvPr id="142" name="Google Shape;142;p10"/>
            <p:cNvSpPr/>
            <p:nvPr/>
          </p:nvSpPr>
          <p:spPr>
            <a:xfrm>
              <a:off x="5235986" y="3530081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3" name="Google Shape;143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5235088" y="3544831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" name="Google Shape;144;p10"/>
          <p:cNvGrpSpPr/>
          <p:nvPr/>
        </p:nvGrpSpPr>
        <p:grpSpPr>
          <a:xfrm>
            <a:off x="4416552" y="4854384"/>
            <a:ext cx="275730" cy="275730"/>
            <a:chOff x="5527990" y="3750678"/>
            <a:chExt cx="393900" cy="393900"/>
          </a:xfrm>
        </p:grpSpPr>
        <p:sp>
          <p:nvSpPr>
            <p:cNvPr id="145" name="Google Shape;145;p10"/>
            <p:cNvSpPr/>
            <p:nvPr/>
          </p:nvSpPr>
          <p:spPr>
            <a:xfrm>
              <a:off x="5527990" y="3750678"/>
              <a:ext cx="393900" cy="393900"/>
            </a:xfrm>
            <a:prstGeom prst="ellipse">
              <a:avLst/>
            </a:prstGeom>
            <a:solidFill>
              <a:srgbClr val="FF8B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6" name="Google Shape;146;p10"/>
            <p:cNvPicPr preferRelativeResize="0"/>
            <p:nvPr/>
          </p:nvPicPr>
          <p:blipFill rotWithShape="1">
            <a:blip r:embed="rId4">
              <a:alphaModFix/>
            </a:blip>
            <a:srcRect b="3127" l="27239" r="49004" t="-3686"/>
            <a:stretch/>
          </p:blipFill>
          <p:spPr>
            <a:xfrm flipH="1">
              <a:off x="5560423" y="3788182"/>
              <a:ext cx="310550" cy="31876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7" name="Google Shape;147;p10"/>
          <p:cNvGrpSpPr/>
          <p:nvPr/>
        </p:nvGrpSpPr>
        <p:grpSpPr>
          <a:xfrm>
            <a:off x="5131479" y="3692611"/>
            <a:ext cx="275572" cy="275572"/>
            <a:chOff x="5777361" y="3530081"/>
            <a:chExt cx="319800" cy="319800"/>
          </a:xfrm>
        </p:grpSpPr>
        <p:sp>
          <p:nvSpPr>
            <p:cNvPr id="148" name="Google Shape;148;p10"/>
            <p:cNvSpPr/>
            <p:nvPr/>
          </p:nvSpPr>
          <p:spPr>
            <a:xfrm>
              <a:off x="5777361" y="3530081"/>
              <a:ext cx="319800" cy="31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9" name="Google Shape;149;p10"/>
            <p:cNvPicPr preferRelativeResize="0"/>
            <p:nvPr/>
          </p:nvPicPr>
          <p:blipFill rotWithShape="1">
            <a:blip r:embed="rId4">
              <a:alphaModFix/>
            </a:blip>
            <a:srcRect b="0" l="0" r="76243" t="0"/>
            <a:stretch/>
          </p:blipFill>
          <p:spPr>
            <a:xfrm flipH="1" rot="10800000">
              <a:off x="5817162" y="3560548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0" name="Google Shape;150;p10"/>
          <p:cNvGrpSpPr/>
          <p:nvPr/>
        </p:nvGrpSpPr>
        <p:grpSpPr>
          <a:xfrm>
            <a:off x="3331182" y="3554961"/>
            <a:ext cx="275572" cy="275572"/>
            <a:chOff x="3845349" y="3308812"/>
            <a:chExt cx="319800" cy="319800"/>
          </a:xfrm>
        </p:grpSpPr>
        <p:sp>
          <p:nvSpPr>
            <p:cNvPr id="151" name="Google Shape;151;p10"/>
            <p:cNvSpPr/>
            <p:nvPr/>
          </p:nvSpPr>
          <p:spPr>
            <a:xfrm>
              <a:off x="3845349" y="3308812"/>
              <a:ext cx="319800" cy="31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2" name="Google Shape;152;p10"/>
            <p:cNvPicPr preferRelativeResize="0"/>
            <p:nvPr/>
          </p:nvPicPr>
          <p:blipFill rotWithShape="1">
            <a:blip r:embed="rId4">
              <a:alphaModFix/>
            </a:blip>
            <a:srcRect b="0" l="0" r="76243" t="0"/>
            <a:stretch/>
          </p:blipFill>
          <p:spPr>
            <a:xfrm flipH="1" rot="10800000">
              <a:off x="3885150" y="3339279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3" name="Google Shape;153;p10"/>
          <p:cNvGrpSpPr/>
          <p:nvPr/>
        </p:nvGrpSpPr>
        <p:grpSpPr>
          <a:xfrm>
            <a:off x="4819465" y="3114232"/>
            <a:ext cx="249202" cy="249462"/>
            <a:chOff x="5173661" y="3130180"/>
            <a:chExt cx="289198" cy="289500"/>
          </a:xfrm>
        </p:grpSpPr>
        <p:sp>
          <p:nvSpPr>
            <p:cNvPr id="154" name="Google Shape;154;p10"/>
            <p:cNvSpPr/>
            <p:nvPr/>
          </p:nvSpPr>
          <p:spPr>
            <a:xfrm>
              <a:off x="5174559" y="3130180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5" name="Google Shape;155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5173661" y="3144930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6" name="Google Shape;156;p10"/>
          <p:cNvGrpSpPr/>
          <p:nvPr/>
        </p:nvGrpSpPr>
        <p:grpSpPr>
          <a:xfrm>
            <a:off x="3955803" y="2638860"/>
            <a:ext cx="249202" cy="249462"/>
            <a:chOff x="4400356" y="3054140"/>
            <a:chExt cx="289198" cy="289500"/>
          </a:xfrm>
        </p:grpSpPr>
        <p:sp>
          <p:nvSpPr>
            <p:cNvPr id="157" name="Google Shape;157;p10"/>
            <p:cNvSpPr/>
            <p:nvPr/>
          </p:nvSpPr>
          <p:spPr>
            <a:xfrm>
              <a:off x="4401254" y="3054140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8" name="Google Shape;158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4400356" y="3068890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oogle Shape;159;p10"/>
          <p:cNvGrpSpPr/>
          <p:nvPr/>
        </p:nvGrpSpPr>
        <p:grpSpPr>
          <a:xfrm>
            <a:off x="4870202" y="1803558"/>
            <a:ext cx="249202" cy="249462"/>
            <a:chOff x="5135034" y="1860358"/>
            <a:chExt cx="289198" cy="289500"/>
          </a:xfrm>
        </p:grpSpPr>
        <p:sp>
          <p:nvSpPr>
            <p:cNvPr id="160" name="Google Shape;160;p10"/>
            <p:cNvSpPr/>
            <p:nvPr/>
          </p:nvSpPr>
          <p:spPr>
            <a:xfrm>
              <a:off x="5135932" y="1860358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1" name="Google Shape;161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5135034" y="1875108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2" name="Google Shape;162;p10"/>
          <p:cNvGrpSpPr/>
          <p:nvPr/>
        </p:nvGrpSpPr>
        <p:grpSpPr>
          <a:xfrm>
            <a:off x="5154474" y="1879732"/>
            <a:ext cx="275572" cy="275572"/>
            <a:chOff x="5445656" y="1844640"/>
            <a:chExt cx="319800" cy="319800"/>
          </a:xfrm>
        </p:grpSpPr>
        <p:sp>
          <p:nvSpPr>
            <p:cNvPr id="163" name="Google Shape;163;p10"/>
            <p:cNvSpPr/>
            <p:nvPr/>
          </p:nvSpPr>
          <p:spPr>
            <a:xfrm>
              <a:off x="5445656" y="1844640"/>
              <a:ext cx="319800" cy="319800"/>
            </a:xfrm>
            <a:prstGeom prst="ellipse">
              <a:avLst/>
            </a:prstGeom>
            <a:solidFill>
              <a:srgbClr val="FF8B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4" name="Google Shape;164;p10"/>
            <p:cNvPicPr preferRelativeResize="0"/>
            <p:nvPr/>
          </p:nvPicPr>
          <p:blipFill rotWithShape="1">
            <a:blip r:embed="rId4">
              <a:alphaModFix/>
            </a:blip>
            <a:srcRect b="3127" l="27239" r="49004" t="-3686"/>
            <a:stretch/>
          </p:blipFill>
          <p:spPr>
            <a:xfrm flipH="1">
              <a:off x="5470281" y="1875107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5" name="Google Shape;165;p10"/>
          <p:cNvGrpSpPr/>
          <p:nvPr/>
        </p:nvGrpSpPr>
        <p:grpSpPr>
          <a:xfrm>
            <a:off x="5642131" y="452941"/>
            <a:ext cx="249202" cy="249462"/>
            <a:chOff x="5938417" y="909357"/>
            <a:chExt cx="289198" cy="289500"/>
          </a:xfrm>
        </p:grpSpPr>
        <p:sp>
          <p:nvSpPr>
            <p:cNvPr id="166" name="Google Shape;166;p10"/>
            <p:cNvSpPr/>
            <p:nvPr/>
          </p:nvSpPr>
          <p:spPr>
            <a:xfrm>
              <a:off x="5939315" y="909357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7" name="Google Shape;167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5938417" y="924107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8" name="Google Shape;168;p10"/>
          <p:cNvGrpSpPr/>
          <p:nvPr/>
        </p:nvGrpSpPr>
        <p:grpSpPr>
          <a:xfrm>
            <a:off x="3646853" y="3622031"/>
            <a:ext cx="225802" cy="345250"/>
            <a:chOff x="4824527" y="2832223"/>
            <a:chExt cx="262042" cy="400662"/>
          </a:xfrm>
        </p:grpSpPr>
        <p:sp>
          <p:nvSpPr>
            <p:cNvPr id="169" name="Google Shape;169;p10"/>
            <p:cNvSpPr/>
            <p:nvPr/>
          </p:nvSpPr>
          <p:spPr>
            <a:xfrm>
              <a:off x="4835134" y="2954303"/>
              <a:ext cx="234000" cy="165000"/>
            </a:xfrm>
            <a:prstGeom prst="rect">
              <a:avLst/>
            </a:prstGeom>
            <a:solidFill>
              <a:srgbClr val="518E9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0" name="Google Shape;170;p10"/>
            <p:cNvGrpSpPr/>
            <p:nvPr/>
          </p:nvGrpSpPr>
          <p:grpSpPr>
            <a:xfrm>
              <a:off x="4824527" y="2832223"/>
              <a:ext cx="262042" cy="400662"/>
              <a:chOff x="4824527" y="2832223"/>
              <a:chExt cx="262042" cy="400662"/>
            </a:xfrm>
          </p:grpSpPr>
          <p:grpSp>
            <p:nvGrpSpPr>
              <p:cNvPr id="171" name="Google Shape;171;p10"/>
              <p:cNvGrpSpPr/>
              <p:nvPr/>
            </p:nvGrpSpPr>
            <p:grpSpPr>
              <a:xfrm>
                <a:off x="4832696" y="2832223"/>
                <a:ext cx="236400" cy="400662"/>
                <a:chOff x="4832696" y="2832223"/>
                <a:chExt cx="236400" cy="400662"/>
              </a:xfrm>
            </p:grpSpPr>
            <p:sp>
              <p:nvSpPr>
                <p:cNvPr id="172" name="Google Shape;172;p10"/>
                <p:cNvSpPr/>
                <p:nvPr/>
              </p:nvSpPr>
              <p:spPr>
                <a:xfrm>
                  <a:off x="4834464" y="2832223"/>
                  <a:ext cx="234600" cy="238200"/>
                </a:xfrm>
                <a:prstGeom prst="ellips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173;p10"/>
                <p:cNvSpPr/>
                <p:nvPr/>
              </p:nvSpPr>
              <p:spPr>
                <a:xfrm rot="-2665276">
                  <a:off x="4866888" y="3031782"/>
                  <a:ext cx="168017" cy="166106"/>
                </a:xfrm>
                <a:prstGeom prst="rtTriangl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74" name="Google Shape;174;p10"/>
              <p:cNvPicPr preferRelativeResize="0"/>
              <p:nvPr/>
            </p:nvPicPr>
            <p:blipFill rotWithShape="1">
              <a:blip r:embed="rId6">
                <a:alphaModFix/>
              </a:blip>
              <a:srcRect b="6252" l="80868" r="-5283" t="-6434"/>
              <a:stretch/>
            </p:blipFill>
            <p:spPr>
              <a:xfrm>
                <a:off x="4824527" y="2851191"/>
                <a:ext cx="262042" cy="260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75" name="Google Shape;175;p10"/>
          <p:cNvGrpSpPr/>
          <p:nvPr/>
        </p:nvGrpSpPr>
        <p:grpSpPr>
          <a:xfrm>
            <a:off x="3888220" y="3663577"/>
            <a:ext cx="225802" cy="345250"/>
            <a:chOff x="4824527" y="2832223"/>
            <a:chExt cx="262042" cy="400662"/>
          </a:xfrm>
        </p:grpSpPr>
        <p:sp>
          <p:nvSpPr>
            <p:cNvPr id="176" name="Google Shape;176;p10"/>
            <p:cNvSpPr/>
            <p:nvPr/>
          </p:nvSpPr>
          <p:spPr>
            <a:xfrm>
              <a:off x="4835134" y="2954303"/>
              <a:ext cx="234000" cy="165000"/>
            </a:xfrm>
            <a:prstGeom prst="rect">
              <a:avLst/>
            </a:prstGeom>
            <a:solidFill>
              <a:srgbClr val="518E9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7" name="Google Shape;177;p10"/>
            <p:cNvGrpSpPr/>
            <p:nvPr/>
          </p:nvGrpSpPr>
          <p:grpSpPr>
            <a:xfrm>
              <a:off x="4824527" y="2832223"/>
              <a:ext cx="262042" cy="400662"/>
              <a:chOff x="4824527" y="2832223"/>
              <a:chExt cx="262042" cy="400662"/>
            </a:xfrm>
          </p:grpSpPr>
          <p:grpSp>
            <p:nvGrpSpPr>
              <p:cNvPr id="178" name="Google Shape;178;p10"/>
              <p:cNvGrpSpPr/>
              <p:nvPr/>
            </p:nvGrpSpPr>
            <p:grpSpPr>
              <a:xfrm>
                <a:off x="4832696" y="2832223"/>
                <a:ext cx="236400" cy="400662"/>
                <a:chOff x="4832696" y="2832223"/>
                <a:chExt cx="236400" cy="400662"/>
              </a:xfrm>
            </p:grpSpPr>
            <p:sp>
              <p:nvSpPr>
                <p:cNvPr id="179" name="Google Shape;179;p10"/>
                <p:cNvSpPr/>
                <p:nvPr/>
              </p:nvSpPr>
              <p:spPr>
                <a:xfrm>
                  <a:off x="4834464" y="2832223"/>
                  <a:ext cx="234600" cy="238200"/>
                </a:xfrm>
                <a:prstGeom prst="ellips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" name="Google Shape;180;p10"/>
                <p:cNvSpPr/>
                <p:nvPr/>
              </p:nvSpPr>
              <p:spPr>
                <a:xfrm rot="-2665276">
                  <a:off x="4866888" y="3031782"/>
                  <a:ext cx="168017" cy="166106"/>
                </a:xfrm>
                <a:prstGeom prst="rtTriangl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81" name="Google Shape;181;p10"/>
              <p:cNvPicPr preferRelativeResize="0"/>
              <p:nvPr/>
            </p:nvPicPr>
            <p:blipFill rotWithShape="1">
              <a:blip r:embed="rId6">
                <a:alphaModFix/>
              </a:blip>
              <a:srcRect b="6252" l="80868" r="-5283" t="-6434"/>
              <a:stretch/>
            </p:blipFill>
            <p:spPr>
              <a:xfrm>
                <a:off x="4824527" y="2851191"/>
                <a:ext cx="262042" cy="260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82" name="Google Shape;182;p10"/>
          <p:cNvGrpSpPr/>
          <p:nvPr/>
        </p:nvGrpSpPr>
        <p:grpSpPr>
          <a:xfrm>
            <a:off x="5424410" y="168989"/>
            <a:ext cx="225802" cy="345250"/>
            <a:chOff x="4824527" y="2832223"/>
            <a:chExt cx="262042" cy="400662"/>
          </a:xfrm>
        </p:grpSpPr>
        <p:sp>
          <p:nvSpPr>
            <p:cNvPr id="183" name="Google Shape;183;p10"/>
            <p:cNvSpPr/>
            <p:nvPr/>
          </p:nvSpPr>
          <p:spPr>
            <a:xfrm>
              <a:off x="4835134" y="2954303"/>
              <a:ext cx="234000" cy="165000"/>
            </a:xfrm>
            <a:prstGeom prst="rect">
              <a:avLst/>
            </a:prstGeom>
            <a:solidFill>
              <a:srgbClr val="518E9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4" name="Google Shape;184;p10"/>
            <p:cNvGrpSpPr/>
            <p:nvPr/>
          </p:nvGrpSpPr>
          <p:grpSpPr>
            <a:xfrm>
              <a:off x="4824527" y="2832223"/>
              <a:ext cx="262042" cy="400662"/>
              <a:chOff x="4824527" y="2832223"/>
              <a:chExt cx="262042" cy="400662"/>
            </a:xfrm>
          </p:grpSpPr>
          <p:grpSp>
            <p:nvGrpSpPr>
              <p:cNvPr id="185" name="Google Shape;185;p10"/>
              <p:cNvGrpSpPr/>
              <p:nvPr/>
            </p:nvGrpSpPr>
            <p:grpSpPr>
              <a:xfrm>
                <a:off x="4832696" y="2832223"/>
                <a:ext cx="236400" cy="400662"/>
                <a:chOff x="4832696" y="2832223"/>
                <a:chExt cx="236400" cy="400662"/>
              </a:xfrm>
            </p:grpSpPr>
            <p:sp>
              <p:nvSpPr>
                <p:cNvPr id="186" name="Google Shape;186;p10"/>
                <p:cNvSpPr/>
                <p:nvPr/>
              </p:nvSpPr>
              <p:spPr>
                <a:xfrm>
                  <a:off x="4834464" y="2832223"/>
                  <a:ext cx="234600" cy="238200"/>
                </a:xfrm>
                <a:prstGeom prst="ellips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" name="Google Shape;187;p10"/>
                <p:cNvSpPr/>
                <p:nvPr/>
              </p:nvSpPr>
              <p:spPr>
                <a:xfrm rot="-2665276">
                  <a:off x="4866888" y="3031782"/>
                  <a:ext cx="168017" cy="166106"/>
                </a:xfrm>
                <a:prstGeom prst="rtTriangl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88" name="Google Shape;188;p10"/>
              <p:cNvPicPr preferRelativeResize="0"/>
              <p:nvPr/>
            </p:nvPicPr>
            <p:blipFill rotWithShape="1">
              <a:blip r:embed="rId6">
                <a:alphaModFix/>
              </a:blip>
              <a:srcRect b="6252" l="80868" r="-5283" t="-6434"/>
              <a:stretch/>
            </p:blipFill>
            <p:spPr>
              <a:xfrm>
                <a:off x="4824527" y="2851191"/>
                <a:ext cx="262042" cy="260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89" name="Google Shape;189;p10"/>
          <p:cNvGrpSpPr/>
          <p:nvPr/>
        </p:nvGrpSpPr>
        <p:grpSpPr>
          <a:xfrm>
            <a:off x="8617572" y="2873457"/>
            <a:ext cx="289198" cy="289500"/>
            <a:chOff x="5135034" y="1860358"/>
            <a:chExt cx="289198" cy="289500"/>
          </a:xfrm>
        </p:grpSpPr>
        <p:sp>
          <p:nvSpPr>
            <p:cNvPr id="190" name="Google Shape;190;p10"/>
            <p:cNvSpPr/>
            <p:nvPr/>
          </p:nvSpPr>
          <p:spPr>
            <a:xfrm>
              <a:off x="5135932" y="1860358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1" name="Google Shape;191;p10"/>
            <p:cNvPicPr preferRelativeResize="0"/>
            <p:nvPr/>
          </p:nvPicPr>
          <p:blipFill rotWithShape="1">
            <a:blip r:embed="rId7">
              <a:alphaModFix/>
            </a:blip>
            <a:srcRect b="2790" l="54698" r="20795" t="-3348"/>
            <a:stretch/>
          </p:blipFill>
          <p:spPr>
            <a:xfrm flipH="1">
              <a:off x="5135034" y="1875108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" name="Google Shape;192;p10"/>
          <p:cNvGrpSpPr/>
          <p:nvPr/>
        </p:nvGrpSpPr>
        <p:grpSpPr>
          <a:xfrm>
            <a:off x="8636905" y="3872032"/>
            <a:ext cx="262042" cy="400662"/>
            <a:chOff x="4824527" y="2832223"/>
            <a:chExt cx="262042" cy="400662"/>
          </a:xfrm>
        </p:grpSpPr>
        <p:sp>
          <p:nvSpPr>
            <p:cNvPr id="193" name="Google Shape;193;p10"/>
            <p:cNvSpPr/>
            <p:nvPr/>
          </p:nvSpPr>
          <p:spPr>
            <a:xfrm>
              <a:off x="4835134" y="2954303"/>
              <a:ext cx="234000" cy="165000"/>
            </a:xfrm>
            <a:prstGeom prst="rect">
              <a:avLst/>
            </a:prstGeom>
            <a:solidFill>
              <a:srgbClr val="518E9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4" name="Google Shape;194;p10"/>
            <p:cNvGrpSpPr/>
            <p:nvPr/>
          </p:nvGrpSpPr>
          <p:grpSpPr>
            <a:xfrm>
              <a:off x="4824527" y="2832223"/>
              <a:ext cx="262042" cy="400662"/>
              <a:chOff x="4824527" y="2832223"/>
              <a:chExt cx="262042" cy="400662"/>
            </a:xfrm>
          </p:grpSpPr>
          <p:grpSp>
            <p:nvGrpSpPr>
              <p:cNvPr id="195" name="Google Shape;195;p10"/>
              <p:cNvGrpSpPr/>
              <p:nvPr/>
            </p:nvGrpSpPr>
            <p:grpSpPr>
              <a:xfrm>
                <a:off x="4832696" y="2832223"/>
                <a:ext cx="236400" cy="400662"/>
                <a:chOff x="4832696" y="2832223"/>
                <a:chExt cx="236400" cy="400662"/>
              </a:xfrm>
            </p:grpSpPr>
            <p:sp>
              <p:nvSpPr>
                <p:cNvPr id="196" name="Google Shape;196;p10"/>
                <p:cNvSpPr/>
                <p:nvPr/>
              </p:nvSpPr>
              <p:spPr>
                <a:xfrm>
                  <a:off x="4834464" y="2832223"/>
                  <a:ext cx="234600" cy="238200"/>
                </a:xfrm>
                <a:prstGeom prst="ellips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" name="Google Shape;197;p10"/>
                <p:cNvSpPr/>
                <p:nvPr/>
              </p:nvSpPr>
              <p:spPr>
                <a:xfrm rot="-2665276">
                  <a:off x="4866888" y="3031782"/>
                  <a:ext cx="168017" cy="166106"/>
                </a:xfrm>
                <a:prstGeom prst="rtTriangl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98" name="Google Shape;198;p10"/>
              <p:cNvPicPr preferRelativeResize="0"/>
              <p:nvPr/>
            </p:nvPicPr>
            <p:blipFill rotWithShape="1">
              <a:blip r:embed="rId8">
                <a:alphaModFix/>
              </a:blip>
              <a:srcRect b="6252" l="80868" r="-5283" t="-6434"/>
              <a:stretch/>
            </p:blipFill>
            <p:spPr>
              <a:xfrm>
                <a:off x="4824527" y="2851191"/>
                <a:ext cx="262042" cy="260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9" name="Google Shape;199;p10"/>
          <p:cNvGrpSpPr/>
          <p:nvPr/>
        </p:nvGrpSpPr>
        <p:grpSpPr>
          <a:xfrm>
            <a:off x="8591759" y="3351127"/>
            <a:ext cx="319800" cy="319800"/>
            <a:chOff x="5445656" y="1844640"/>
            <a:chExt cx="319800" cy="319800"/>
          </a:xfrm>
        </p:grpSpPr>
        <p:sp>
          <p:nvSpPr>
            <p:cNvPr id="200" name="Google Shape;200;p10"/>
            <p:cNvSpPr/>
            <p:nvPr/>
          </p:nvSpPr>
          <p:spPr>
            <a:xfrm>
              <a:off x="5445656" y="1844640"/>
              <a:ext cx="319800" cy="319800"/>
            </a:xfrm>
            <a:prstGeom prst="ellipse">
              <a:avLst/>
            </a:prstGeom>
            <a:solidFill>
              <a:srgbClr val="FF8B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1" name="Google Shape;201;p10"/>
            <p:cNvPicPr preferRelativeResize="0"/>
            <p:nvPr/>
          </p:nvPicPr>
          <p:blipFill rotWithShape="1">
            <a:blip r:embed="rId9">
              <a:alphaModFix/>
            </a:blip>
            <a:srcRect b="3127" l="27239" r="49004" t="-3686"/>
            <a:stretch/>
          </p:blipFill>
          <p:spPr>
            <a:xfrm flipH="1">
              <a:off x="5470281" y="1875107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2" name="Google Shape;202;p10"/>
          <p:cNvGrpSpPr/>
          <p:nvPr/>
        </p:nvGrpSpPr>
        <p:grpSpPr>
          <a:xfrm>
            <a:off x="8617572" y="4414352"/>
            <a:ext cx="319800" cy="319800"/>
            <a:chOff x="5777361" y="3530081"/>
            <a:chExt cx="319800" cy="319800"/>
          </a:xfrm>
        </p:grpSpPr>
        <p:sp>
          <p:nvSpPr>
            <p:cNvPr id="203" name="Google Shape;203;p10"/>
            <p:cNvSpPr/>
            <p:nvPr/>
          </p:nvSpPr>
          <p:spPr>
            <a:xfrm>
              <a:off x="5777361" y="3530081"/>
              <a:ext cx="319800" cy="31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4" name="Google Shape;204;p10"/>
            <p:cNvPicPr preferRelativeResize="0"/>
            <p:nvPr/>
          </p:nvPicPr>
          <p:blipFill rotWithShape="1">
            <a:blip r:embed="rId9">
              <a:alphaModFix/>
            </a:blip>
            <a:srcRect b="0" l="0" r="76243" t="0"/>
            <a:stretch/>
          </p:blipFill>
          <p:spPr>
            <a:xfrm flipH="1" rot="10800000">
              <a:off x="5817162" y="3560548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5" name="Google Shape;205;p10"/>
          <p:cNvGrpSpPr/>
          <p:nvPr/>
        </p:nvGrpSpPr>
        <p:grpSpPr>
          <a:xfrm>
            <a:off x="4839093" y="3675498"/>
            <a:ext cx="275730" cy="275730"/>
            <a:chOff x="5527990" y="3750678"/>
            <a:chExt cx="393900" cy="393900"/>
          </a:xfrm>
        </p:grpSpPr>
        <p:sp>
          <p:nvSpPr>
            <p:cNvPr id="206" name="Google Shape;206;p10"/>
            <p:cNvSpPr/>
            <p:nvPr/>
          </p:nvSpPr>
          <p:spPr>
            <a:xfrm>
              <a:off x="5527990" y="3750678"/>
              <a:ext cx="393900" cy="393900"/>
            </a:xfrm>
            <a:prstGeom prst="ellipse">
              <a:avLst/>
            </a:prstGeom>
            <a:solidFill>
              <a:srgbClr val="FF8B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7" name="Google Shape;207;p10"/>
            <p:cNvPicPr preferRelativeResize="0"/>
            <p:nvPr/>
          </p:nvPicPr>
          <p:blipFill rotWithShape="1">
            <a:blip r:embed="rId4">
              <a:alphaModFix/>
            </a:blip>
            <a:srcRect b="3127" l="27239" r="49004" t="-3686"/>
            <a:stretch/>
          </p:blipFill>
          <p:spPr>
            <a:xfrm flipH="1">
              <a:off x="5560423" y="3788182"/>
              <a:ext cx="310550" cy="3187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aramond"/>
              <a:buNone/>
              <a:defRPr b="0" i="0" sz="4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31.png"/><Relationship Id="rId5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Relationship Id="rId4" Type="http://schemas.openxmlformats.org/officeDocument/2006/relationships/hyperlink" Target="http://disi.unitn.it/~p2p/RelatedWork/Matching/Feriae_AgreementMakerLight13.pdf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jpg"/><Relationship Id="rId4" Type="http://schemas.openxmlformats.org/officeDocument/2006/relationships/image" Target="../media/image28.png"/><Relationship Id="rId5" Type="http://schemas.openxmlformats.org/officeDocument/2006/relationships/hyperlink" Target="http://www.cit.iit.bas.bg/CIT_2018/v-18-1/10_paper.pdf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eprints.biblio.unitn.it/701/1/087.pdf" TargetMode="External"/><Relationship Id="rId4" Type="http://schemas.openxmlformats.org/officeDocument/2006/relationships/hyperlink" Target="http://semantic-web-journal.org/system/files/swj2164.pdf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jpg"/><Relationship Id="rId4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30.png"/><Relationship Id="rId5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"/>
          <p:cNvSpPr txBox="1"/>
          <p:nvPr>
            <p:ph type="ctrTitle"/>
          </p:nvPr>
        </p:nvSpPr>
        <p:spPr>
          <a:xfrm>
            <a:off x="618900" y="2690400"/>
            <a:ext cx="54771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C49F"/>
              </a:buClr>
              <a:buSzPts val="7000"/>
              <a:buFont typeface="Garamond"/>
              <a:buNone/>
            </a:pPr>
            <a:r>
              <a:rPr lang="en-IE" sz="3600">
                <a:latin typeface="Calibri"/>
                <a:ea typeface="Calibri"/>
                <a:cs typeface="Calibri"/>
                <a:sym typeface="Calibri"/>
              </a:rPr>
              <a:t>8. Knowledge Graph Alignment</a:t>
            </a:r>
            <a:endParaRPr i="0" sz="3600" u="none" cap="none" strike="noStrike">
              <a:solidFill>
                <a:srgbClr val="D9C49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4"/>
          <p:cNvSpPr txBox="1"/>
          <p:nvPr>
            <p:ph idx="1" type="subTitle"/>
          </p:nvPr>
        </p:nvSpPr>
        <p:spPr>
          <a:xfrm>
            <a:off x="7760250" y="4025050"/>
            <a:ext cx="4375800" cy="11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IE">
                <a:latin typeface="Arial"/>
                <a:ea typeface="Arial"/>
                <a:cs typeface="Arial"/>
                <a:sym typeface="Arial"/>
              </a:rPr>
              <a:t>John P. McCrae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IE">
                <a:latin typeface="Arial"/>
                <a:ea typeface="Arial"/>
                <a:cs typeface="Arial"/>
                <a:sym typeface="Arial"/>
              </a:rPr>
              <a:t>CT5166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3"/>
          <p:cNvSpPr/>
          <p:nvPr/>
        </p:nvSpPr>
        <p:spPr>
          <a:xfrm>
            <a:off x="508000" y="1486375"/>
            <a:ext cx="10845900" cy="4327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Structure-level matching</a:t>
            </a:r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382900" y="2994700"/>
            <a:ext cx="3245700" cy="1147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/>
              <a:t>cat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 feline mammal usually having thick soft fur and no ability to roar</a:t>
            </a:r>
            <a:endParaRPr/>
          </a:p>
        </p:txBody>
      </p:sp>
      <p:sp>
        <p:nvSpPr>
          <p:cNvPr id="346" name="Google Shape;346;p23"/>
          <p:cNvSpPr/>
          <p:nvPr/>
        </p:nvSpPr>
        <p:spPr>
          <a:xfrm>
            <a:off x="6991600" y="2994700"/>
            <a:ext cx="3245700" cy="1147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/>
              <a:t>house cat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domesticated feline</a:t>
            </a:r>
            <a:endParaRPr/>
          </a:p>
        </p:txBody>
      </p:sp>
      <p:sp>
        <p:nvSpPr>
          <p:cNvPr id="347" name="Google Shape;347;p23"/>
          <p:cNvSpPr/>
          <p:nvPr/>
        </p:nvSpPr>
        <p:spPr>
          <a:xfrm>
            <a:off x="2239100" y="1690825"/>
            <a:ext cx="1533300" cy="592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animal</a:t>
            </a:r>
            <a:endParaRPr/>
          </a:p>
        </p:txBody>
      </p:sp>
      <p:sp>
        <p:nvSpPr>
          <p:cNvPr id="348" name="Google Shape;348;p23"/>
          <p:cNvSpPr/>
          <p:nvPr/>
        </p:nvSpPr>
        <p:spPr>
          <a:xfrm>
            <a:off x="7847800" y="1690825"/>
            <a:ext cx="1533300" cy="592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animal</a:t>
            </a:r>
            <a:endParaRPr/>
          </a:p>
        </p:txBody>
      </p:sp>
      <p:sp>
        <p:nvSpPr>
          <p:cNvPr id="349" name="Google Shape;349;p23"/>
          <p:cNvSpPr/>
          <p:nvPr/>
        </p:nvSpPr>
        <p:spPr>
          <a:xfrm>
            <a:off x="2239100" y="4853575"/>
            <a:ext cx="1533300" cy="592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tabby</a:t>
            </a:r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7847800" y="4853575"/>
            <a:ext cx="1533300" cy="592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tabby</a:t>
            </a:r>
            <a:endParaRPr/>
          </a:p>
        </p:txBody>
      </p:sp>
      <p:cxnSp>
        <p:nvCxnSpPr>
          <p:cNvPr id="351" name="Google Shape;351;p23"/>
          <p:cNvCxnSpPr>
            <a:stCxn id="345" idx="0"/>
            <a:endCxn id="347" idx="4"/>
          </p:cNvCxnSpPr>
          <p:nvPr/>
        </p:nvCxnSpPr>
        <p:spPr>
          <a:xfrm rot="10800000">
            <a:off x="3005750" y="2283700"/>
            <a:ext cx="0" cy="71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2" name="Google Shape;352;p23"/>
          <p:cNvCxnSpPr>
            <a:stCxn id="349" idx="0"/>
            <a:endCxn id="345" idx="4"/>
          </p:cNvCxnSpPr>
          <p:nvPr/>
        </p:nvCxnSpPr>
        <p:spPr>
          <a:xfrm rot="10800000">
            <a:off x="3005750" y="4142575"/>
            <a:ext cx="0" cy="71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3" name="Google Shape;353;p23"/>
          <p:cNvCxnSpPr>
            <a:stCxn id="346" idx="0"/>
            <a:endCxn id="348" idx="4"/>
          </p:cNvCxnSpPr>
          <p:nvPr/>
        </p:nvCxnSpPr>
        <p:spPr>
          <a:xfrm rot="10800000">
            <a:off x="8614450" y="2283700"/>
            <a:ext cx="0" cy="71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4" name="Google Shape;354;p23"/>
          <p:cNvCxnSpPr>
            <a:stCxn id="350" idx="0"/>
            <a:endCxn id="346" idx="4"/>
          </p:cNvCxnSpPr>
          <p:nvPr/>
        </p:nvCxnSpPr>
        <p:spPr>
          <a:xfrm rot="10800000">
            <a:off x="8614450" y="4142575"/>
            <a:ext cx="0" cy="71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5" name="Google Shape;355;p23"/>
          <p:cNvCxnSpPr>
            <a:stCxn id="347" idx="6"/>
            <a:endCxn id="348" idx="2"/>
          </p:cNvCxnSpPr>
          <p:nvPr/>
        </p:nvCxnSpPr>
        <p:spPr>
          <a:xfrm>
            <a:off x="3772400" y="1987225"/>
            <a:ext cx="4075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356" name="Google Shape;356;p23"/>
          <p:cNvCxnSpPr>
            <a:stCxn id="349" idx="6"/>
            <a:endCxn id="350" idx="2"/>
          </p:cNvCxnSpPr>
          <p:nvPr/>
        </p:nvCxnSpPr>
        <p:spPr>
          <a:xfrm>
            <a:off x="3772400" y="5149975"/>
            <a:ext cx="4075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357" name="Google Shape;357;p23"/>
          <p:cNvSpPr/>
          <p:nvPr/>
        </p:nvSpPr>
        <p:spPr>
          <a:xfrm>
            <a:off x="7847800" y="5221100"/>
            <a:ext cx="4167600" cy="155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Structure-level matching uses the context of the entities to match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This is done iteratively: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Make ‘easy’ links first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8" name="Google Shape;358;p23"/>
          <p:cNvCxnSpPr>
            <a:stCxn id="345" idx="6"/>
            <a:endCxn id="346" idx="2"/>
          </p:cNvCxnSpPr>
          <p:nvPr/>
        </p:nvCxnSpPr>
        <p:spPr>
          <a:xfrm>
            <a:off x="4628600" y="3568600"/>
            <a:ext cx="2363100" cy="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359" name="Google Shape;359;p23"/>
          <p:cNvSpPr/>
          <p:nvPr/>
        </p:nvSpPr>
        <p:spPr>
          <a:xfrm>
            <a:off x="1382900" y="2994700"/>
            <a:ext cx="3245700" cy="1147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3000"/>
              <a:t>e</a:t>
            </a:r>
            <a:r>
              <a:rPr b="1" baseline="-25000" lang="en-IE" sz="3000"/>
              <a:t>1</a:t>
            </a:r>
            <a:endParaRPr baseline="-25000" sz="3000"/>
          </a:p>
        </p:txBody>
      </p:sp>
      <p:sp>
        <p:nvSpPr>
          <p:cNvPr id="360" name="Google Shape;360;p23"/>
          <p:cNvSpPr/>
          <p:nvPr/>
        </p:nvSpPr>
        <p:spPr>
          <a:xfrm>
            <a:off x="6991600" y="2994700"/>
            <a:ext cx="3245700" cy="1147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3000"/>
              <a:t>e</a:t>
            </a:r>
            <a:r>
              <a:rPr b="1" baseline="-25000" lang="en-IE" sz="3000"/>
              <a:t>2</a:t>
            </a:r>
            <a:endParaRPr baseline="-25000"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4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Discussion</a:t>
            </a:r>
            <a:endParaRPr/>
          </a:p>
        </p:txBody>
      </p:sp>
      <p:sp>
        <p:nvSpPr>
          <p:cNvPr id="367" name="Google Shape;367;p24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What methods could you use to match ontology elements?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Are they element- or structure-based?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5400"/>
              <a:t>Element-level matching</a:t>
            </a:r>
            <a:endParaRPr sz="5400"/>
          </a:p>
        </p:txBody>
      </p:sp>
      <p:sp>
        <p:nvSpPr>
          <p:cNvPr id="374" name="Google Shape;374;p25"/>
          <p:cNvSpPr txBox="1"/>
          <p:nvPr>
            <p:ph idx="1" type="subTitle"/>
          </p:nvPr>
        </p:nvSpPr>
        <p:spPr>
          <a:xfrm>
            <a:off x="720934" y="2838917"/>
            <a:ext cx="4048800" cy="19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String-based techniques</a:t>
            </a:r>
            <a:endParaRPr/>
          </a:p>
        </p:txBody>
      </p:sp>
      <p:sp>
        <p:nvSpPr>
          <p:cNvPr id="381" name="Google Shape;381;p26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We can use natural language processing techniques to compare string similarity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Linguistic pre-processing (tokenization, lemmatization, stop word removal)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n-gram word/character overlap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Levenshtein edit distance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Deep learning techniques (‘Siamese networks’)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Constraint-based techniques</a:t>
            </a:r>
            <a:endParaRPr/>
          </a:p>
        </p:txBody>
      </p:sp>
      <p:sp>
        <p:nvSpPr>
          <p:cNvPr id="388" name="Google Shape;388;p27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Matching based on the logical constraints of the elements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7"/>
          <p:cNvSpPr/>
          <p:nvPr/>
        </p:nvSpPr>
        <p:spPr>
          <a:xfrm>
            <a:off x="733775" y="2746950"/>
            <a:ext cx="3179700" cy="1524000"/>
          </a:xfrm>
          <a:prstGeom prst="roundRect">
            <a:avLst>
              <a:gd fmla="val 16667" name="adj"/>
            </a:avLst>
          </a:prstGeom>
          <a:solidFill>
            <a:srgbClr val="52D0B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classes</a:t>
            </a:r>
            <a:br>
              <a:rPr lang="en-IE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E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don’t match </a:t>
            </a:r>
            <a:r>
              <a:rPr b="1" lang="en-IE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properties</a:t>
            </a:r>
            <a:endParaRPr/>
          </a:p>
        </p:txBody>
      </p:sp>
      <p:sp>
        <p:nvSpPr>
          <p:cNvPr id="390" name="Google Shape;390;p27"/>
          <p:cNvSpPr/>
          <p:nvPr/>
        </p:nvSpPr>
        <p:spPr>
          <a:xfrm>
            <a:off x="4573875" y="4357500"/>
            <a:ext cx="3179700" cy="1524000"/>
          </a:xfrm>
          <a:prstGeom prst="roundRect">
            <a:avLst>
              <a:gd fmla="val 16667" name="adj"/>
            </a:avLst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verbs</a:t>
            </a:r>
            <a:br>
              <a:rPr lang="en-IE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E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don’t match </a:t>
            </a:r>
            <a:br>
              <a:rPr lang="en-IE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IE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nouns</a:t>
            </a:r>
            <a:endParaRPr/>
          </a:p>
        </p:txBody>
      </p:sp>
      <p:sp>
        <p:nvSpPr>
          <p:cNvPr id="391" name="Google Shape;391;p27"/>
          <p:cNvSpPr/>
          <p:nvPr/>
        </p:nvSpPr>
        <p:spPr>
          <a:xfrm>
            <a:off x="8404575" y="2667000"/>
            <a:ext cx="3179700" cy="1773300"/>
          </a:xfrm>
          <a:prstGeom prst="roundRect">
            <a:avLst>
              <a:gd fmla="val 16667" name="adj"/>
            </a:avLst>
          </a:prstGeom>
          <a:solidFill>
            <a:srgbClr val="39818D">
              <a:alpha val="745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don’t match </a:t>
            </a:r>
            <a:br>
              <a:rPr lang="en-IE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IE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Wikipedia disambiguation pages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External Techniques</a:t>
            </a:r>
            <a:endParaRPr/>
          </a:p>
        </p:txBody>
      </p:sp>
      <p:sp>
        <p:nvSpPr>
          <p:cNvPr id="398" name="Google Shape;398;p28"/>
          <p:cNvSpPr/>
          <p:nvPr/>
        </p:nvSpPr>
        <p:spPr>
          <a:xfrm>
            <a:off x="903125" y="2351850"/>
            <a:ext cx="3085500" cy="1966200"/>
          </a:xfrm>
          <a:prstGeom prst="cloudCallout">
            <a:avLst>
              <a:gd fmla="val -42378" name="adj1"/>
              <a:gd fmla="val 7392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/>
              <a:t>Could </a:t>
            </a:r>
            <a:r>
              <a:rPr b="1" lang="en-IE" sz="2000"/>
              <a:t>test </a:t>
            </a:r>
            <a:r>
              <a:rPr lang="en-IE" sz="2000"/>
              <a:t>match </a:t>
            </a:r>
            <a:r>
              <a:rPr b="1" lang="en-IE" sz="2000"/>
              <a:t>exam</a:t>
            </a:r>
            <a:r>
              <a:rPr lang="en-IE" sz="2000"/>
              <a:t>?</a:t>
            </a:r>
            <a:endParaRPr sz="2000"/>
          </a:p>
        </p:txBody>
      </p:sp>
      <p:pic>
        <p:nvPicPr>
          <p:cNvPr id="399" name="Google Shape;3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0800" y="1516000"/>
            <a:ext cx="4257675" cy="1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28"/>
          <p:cNvSpPr txBox="1"/>
          <p:nvPr/>
        </p:nvSpPr>
        <p:spPr>
          <a:xfrm>
            <a:off x="10207050" y="1666750"/>
            <a:ext cx="1636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6000">
                <a:latin typeface="Calibri"/>
                <a:ea typeface="Calibri"/>
                <a:cs typeface="Calibri"/>
                <a:sym typeface="Calibri"/>
              </a:rPr>
              <a:t>Yes!</a:t>
            </a:r>
            <a:endParaRPr b="1" sz="6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1" name="Google Shape;40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5775" y="3040475"/>
            <a:ext cx="4943475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28"/>
          <p:cNvSpPr txBox="1"/>
          <p:nvPr/>
        </p:nvSpPr>
        <p:spPr>
          <a:xfrm>
            <a:off x="10279250" y="3029300"/>
            <a:ext cx="1636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6000">
                <a:latin typeface="Calibri"/>
                <a:ea typeface="Calibri"/>
                <a:cs typeface="Calibri"/>
                <a:sym typeface="Calibri"/>
              </a:rPr>
              <a:t>Yes!</a:t>
            </a:r>
            <a:endParaRPr b="1" sz="6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3" name="Google Shape;40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0600" y="4241100"/>
            <a:ext cx="2067875" cy="14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8"/>
          <p:cNvSpPr txBox="1"/>
          <p:nvPr/>
        </p:nvSpPr>
        <p:spPr>
          <a:xfrm>
            <a:off x="10279250" y="4418025"/>
            <a:ext cx="1636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6000">
                <a:latin typeface="Calibri"/>
                <a:ea typeface="Calibri"/>
                <a:cs typeface="Calibri"/>
                <a:sym typeface="Calibri"/>
              </a:rPr>
              <a:t>Yes!</a:t>
            </a:r>
            <a:endParaRPr b="1" sz="6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Upper-level ontologies</a:t>
            </a:r>
            <a:endParaRPr/>
          </a:p>
        </p:txBody>
      </p:sp>
      <p:sp>
        <p:nvSpPr>
          <p:cNvPr id="411" name="Google Shape;411;p29"/>
          <p:cNvSpPr/>
          <p:nvPr/>
        </p:nvSpPr>
        <p:spPr>
          <a:xfrm>
            <a:off x="432775" y="1740375"/>
            <a:ext cx="4035900" cy="1834500"/>
          </a:xfrm>
          <a:prstGeom prst="roundRect">
            <a:avLst>
              <a:gd fmla="val 16667" name="adj"/>
            </a:avLst>
          </a:prstGeom>
          <a:solidFill>
            <a:srgbClr val="52D0B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Upper-level ontologies such as SUMO and DOLCE provide formal modelling of concepts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2" name="Google Shape;41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9750" y="2043350"/>
            <a:ext cx="7308103" cy="298775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29"/>
          <p:cNvSpPr/>
          <p:nvPr/>
        </p:nvSpPr>
        <p:spPr>
          <a:xfrm>
            <a:off x="1130800" y="3429000"/>
            <a:ext cx="4035900" cy="1834500"/>
          </a:xfrm>
          <a:prstGeom prst="roundRect">
            <a:avLst>
              <a:gd fmla="val 16667" name="adj"/>
            </a:avLst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This could be exploited for matching if both ontologies are formalized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0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Task</a:t>
            </a:r>
            <a:endParaRPr/>
          </a:p>
        </p:txBody>
      </p:sp>
      <p:sp>
        <p:nvSpPr>
          <p:cNvPr id="420" name="Google Shape;420;p30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What criteria could you use to help with this matching these two KG sections?</a:t>
            </a:r>
            <a:endParaRPr/>
          </a:p>
        </p:txBody>
      </p:sp>
      <p:sp>
        <p:nvSpPr>
          <p:cNvPr id="421" name="Google Shape;421;p30"/>
          <p:cNvSpPr/>
          <p:nvPr/>
        </p:nvSpPr>
        <p:spPr>
          <a:xfrm>
            <a:off x="498600" y="1458150"/>
            <a:ext cx="5512800" cy="232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:prop1 a owl:DatatypeProperty 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  rdfs:label “address”@en 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  skos:description “written directions for finding some location”@en 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:class1 a owl:Class 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  rdfs:label “address”@en 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  skos:description “the act of delivering a formal spoken communication to an audience” @en 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2" name="Google Shape;422;p30"/>
          <p:cNvSpPr/>
          <p:nvPr/>
        </p:nvSpPr>
        <p:spPr>
          <a:xfrm>
            <a:off x="940675" y="4301100"/>
            <a:ext cx="5512800" cy="232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:destination a rdf:Property 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  rdfs:label “postal address”@en , “address”@en 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  skos:description “collection of information that describes the location of a building, apartment, or other structure” @en 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:address a owl:Class ;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rdfs:label “speech”@en ;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skos:description “address delivered to an audience”@en 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1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Structure-based matching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Unique assignment (bijection)</a:t>
            </a:r>
            <a:endParaRPr/>
          </a:p>
        </p:txBody>
      </p:sp>
      <p:sp>
        <p:nvSpPr>
          <p:cNvPr id="435" name="Google Shape;435;p32"/>
          <p:cNvSpPr/>
          <p:nvPr/>
        </p:nvSpPr>
        <p:spPr>
          <a:xfrm>
            <a:off x="1392275" y="1881500"/>
            <a:ext cx="2963400" cy="865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2"/>
          <p:cNvSpPr/>
          <p:nvPr/>
        </p:nvSpPr>
        <p:spPr>
          <a:xfrm>
            <a:off x="1392275" y="3176913"/>
            <a:ext cx="2963400" cy="865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2"/>
          <p:cNvSpPr/>
          <p:nvPr/>
        </p:nvSpPr>
        <p:spPr>
          <a:xfrm>
            <a:off x="1392275" y="4472325"/>
            <a:ext cx="2963400" cy="865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2"/>
          <p:cNvSpPr/>
          <p:nvPr/>
        </p:nvSpPr>
        <p:spPr>
          <a:xfrm>
            <a:off x="7367850" y="1881513"/>
            <a:ext cx="2963400" cy="865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2"/>
          <p:cNvSpPr/>
          <p:nvPr/>
        </p:nvSpPr>
        <p:spPr>
          <a:xfrm>
            <a:off x="7367850" y="3176925"/>
            <a:ext cx="2963400" cy="865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2"/>
          <p:cNvSpPr/>
          <p:nvPr/>
        </p:nvSpPr>
        <p:spPr>
          <a:xfrm>
            <a:off x="7367850" y="4472338"/>
            <a:ext cx="2963400" cy="865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1" name="Google Shape;441;p32"/>
          <p:cNvCxnSpPr>
            <a:stCxn id="435" idx="6"/>
            <a:endCxn id="438" idx="2"/>
          </p:cNvCxnSpPr>
          <p:nvPr/>
        </p:nvCxnSpPr>
        <p:spPr>
          <a:xfrm>
            <a:off x="4355675" y="2314250"/>
            <a:ext cx="3012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2" name="Google Shape;442;p32"/>
          <p:cNvCxnSpPr>
            <a:stCxn id="436" idx="6"/>
            <a:endCxn id="438" idx="2"/>
          </p:cNvCxnSpPr>
          <p:nvPr/>
        </p:nvCxnSpPr>
        <p:spPr>
          <a:xfrm flipH="1" rot="10800000">
            <a:off x="4355675" y="2314263"/>
            <a:ext cx="3012300" cy="1295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3" name="Google Shape;443;p32"/>
          <p:cNvCxnSpPr>
            <a:stCxn id="436" idx="6"/>
            <a:endCxn id="439" idx="2"/>
          </p:cNvCxnSpPr>
          <p:nvPr/>
        </p:nvCxnSpPr>
        <p:spPr>
          <a:xfrm>
            <a:off x="4355675" y="3609663"/>
            <a:ext cx="3012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4" name="Google Shape;444;p32"/>
          <p:cNvCxnSpPr>
            <a:stCxn id="437" idx="6"/>
            <a:endCxn id="439" idx="2"/>
          </p:cNvCxnSpPr>
          <p:nvPr/>
        </p:nvCxnSpPr>
        <p:spPr>
          <a:xfrm flipH="1" rot="10800000">
            <a:off x="4355675" y="3609675"/>
            <a:ext cx="3012300" cy="1295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5" name="Google Shape;445;p32"/>
          <p:cNvCxnSpPr>
            <a:stCxn id="437" idx="6"/>
            <a:endCxn id="440" idx="2"/>
          </p:cNvCxnSpPr>
          <p:nvPr/>
        </p:nvCxnSpPr>
        <p:spPr>
          <a:xfrm>
            <a:off x="4355675" y="4905075"/>
            <a:ext cx="3012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6" name="Google Shape;446;p32"/>
          <p:cNvCxnSpPr>
            <a:stCxn id="435" idx="6"/>
            <a:endCxn id="440" idx="2"/>
          </p:cNvCxnSpPr>
          <p:nvPr/>
        </p:nvCxnSpPr>
        <p:spPr>
          <a:xfrm>
            <a:off x="4355675" y="2314250"/>
            <a:ext cx="3012300" cy="2590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7" name="Google Shape;447;p32"/>
          <p:cNvSpPr/>
          <p:nvPr/>
        </p:nvSpPr>
        <p:spPr>
          <a:xfrm>
            <a:off x="6688675" y="1872075"/>
            <a:ext cx="1110000" cy="969000"/>
          </a:xfrm>
          <a:prstGeom prst="ellipse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2"/>
          <p:cNvSpPr/>
          <p:nvPr/>
        </p:nvSpPr>
        <p:spPr>
          <a:xfrm>
            <a:off x="8259700" y="1119525"/>
            <a:ext cx="2022600" cy="950100"/>
          </a:xfrm>
          <a:prstGeom prst="roundRect">
            <a:avLst>
              <a:gd fmla="val 16667" name="adj"/>
            </a:avLst>
          </a:prstGeom>
          <a:solidFill>
            <a:srgbClr val="88D1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We disallow two matches to the same target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32"/>
          <p:cNvSpPr/>
          <p:nvPr/>
        </p:nvSpPr>
        <p:spPr>
          <a:xfrm>
            <a:off x="1448700" y="3367025"/>
            <a:ext cx="4064100" cy="1665000"/>
          </a:xfrm>
          <a:prstGeom prst="roundRect">
            <a:avLst>
              <a:gd fmla="val 16667" name="adj"/>
            </a:avLst>
          </a:prstGeom>
          <a:solidFill>
            <a:srgbClr val="CFC49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Formally, if we have a score p</a:t>
            </a:r>
            <a:r>
              <a:rPr baseline="-25000" lang="en-IE" sz="2000">
                <a:latin typeface="Calibri"/>
                <a:ea typeface="Calibri"/>
                <a:cs typeface="Calibri"/>
                <a:sym typeface="Calibri"/>
              </a:rPr>
              <a:t>ij</a:t>
            </a: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 for each link, we can find the unique assignment that maximizes Σ</a:t>
            </a:r>
            <a:r>
              <a:rPr lang="en-I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aseline="-25000" lang="en-I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ij</a:t>
            </a:r>
            <a:r>
              <a:rPr lang="en-I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32"/>
          <p:cNvSpPr/>
          <p:nvPr/>
        </p:nvSpPr>
        <p:spPr>
          <a:xfrm>
            <a:off x="4816650" y="4722500"/>
            <a:ext cx="3189000" cy="1295400"/>
          </a:xfrm>
          <a:prstGeom prst="roundRect">
            <a:avLst>
              <a:gd fmla="val 16667" name="adj"/>
            </a:avLst>
          </a:prstGeom>
          <a:solidFill>
            <a:srgbClr val="39818D">
              <a:alpha val="745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 do you think is the computational complexity of this?</a:t>
            </a:r>
            <a:endParaRPr sz="2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32"/>
          <p:cNvSpPr/>
          <p:nvPr/>
        </p:nvSpPr>
        <p:spPr>
          <a:xfrm>
            <a:off x="7572975" y="5540975"/>
            <a:ext cx="4280400" cy="1185300"/>
          </a:xfrm>
          <a:prstGeom prst="roundRect">
            <a:avLst>
              <a:gd fmla="val 16667" name="adj"/>
            </a:avLst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Hungarian method (Munkres algorithm) can solve this in </a:t>
            </a:r>
            <a:r>
              <a:rPr lang="en-IE" sz="2100">
                <a:latin typeface="Clicker Script"/>
                <a:ea typeface="Clicker Script"/>
                <a:cs typeface="Clicker Script"/>
                <a:sym typeface="Clicker Script"/>
              </a:rPr>
              <a:t>O</a:t>
            </a: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(n</a:t>
            </a:r>
            <a:r>
              <a:rPr baseline="30000" lang="en-IE" sz="210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)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Course structure</a:t>
            </a:r>
            <a:endParaRPr/>
          </a:p>
        </p:txBody>
      </p:sp>
      <p:graphicFrame>
        <p:nvGraphicFramePr>
          <p:cNvPr id="245" name="Google Shape;245;p15"/>
          <p:cNvGraphicFramePr/>
          <p:nvPr/>
        </p:nvGraphicFramePr>
        <p:xfrm>
          <a:off x="952500" y="2042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{462B213D-46C8-4C55-874B-E8E4DE227367}</a:tableStyleId>
              </a:tblPr>
              <a:tblGrid>
                <a:gridCol w="1100200"/>
                <a:gridCol w="4043300"/>
                <a:gridCol w="1146475"/>
                <a:gridCol w="3997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9th Sep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Introduction to Knowledge Graphs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21st Oct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E">
                          <a:solidFill>
                            <a:schemeClr val="dk1"/>
                          </a:solidFill>
                        </a:rPr>
                        <a:t>Inductive reasoning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16th Sep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Models for Knowledge Graphs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28th Oct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KG Creation</a:t>
                      </a:r>
                      <a:r>
                        <a:rPr lang="en-IE"/>
                        <a:t> (no lab on Monday)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23rd Sep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Querying and Serialization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4th Nov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E"/>
                        <a:t>KG Alignment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30th Sep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Schemas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11th Nov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Publishing and Linked Open Data</a:t>
                      </a:r>
                      <a:endParaRPr i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7th Oct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Deductive reasoning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18th Nov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Linguistic Linked Open Data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14th Oct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E"/>
                        <a:t>No Lecture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25th Nov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Enterprise Knowledge Graphs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3"/>
          <p:cNvSpPr/>
          <p:nvPr/>
        </p:nvSpPr>
        <p:spPr>
          <a:xfrm>
            <a:off x="3506325" y="1994375"/>
            <a:ext cx="2069400" cy="3198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3"/>
          <p:cNvSpPr/>
          <p:nvPr/>
        </p:nvSpPr>
        <p:spPr>
          <a:xfrm>
            <a:off x="893700" y="1994375"/>
            <a:ext cx="2069400" cy="3198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Link Prediction using Personalized PageRank</a:t>
            </a:r>
            <a:endParaRPr/>
          </a:p>
        </p:txBody>
      </p:sp>
      <p:sp>
        <p:nvSpPr>
          <p:cNvPr id="460" name="Google Shape;460;p33"/>
          <p:cNvSpPr/>
          <p:nvPr/>
        </p:nvSpPr>
        <p:spPr>
          <a:xfrm>
            <a:off x="1119625" y="2283625"/>
            <a:ext cx="1533300" cy="592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animal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33"/>
          <p:cNvSpPr/>
          <p:nvPr/>
        </p:nvSpPr>
        <p:spPr>
          <a:xfrm>
            <a:off x="1119625" y="3269525"/>
            <a:ext cx="1533300" cy="592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cat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33"/>
          <p:cNvSpPr/>
          <p:nvPr/>
        </p:nvSpPr>
        <p:spPr>
          <a:xfrm>
            <a:off x="1119625" y="4255425"/>
            <a:ext cx="1533300" cy="592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tabby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33"/>
          <p:cNvSpPr/>
          <p:nvPr/>
        </p:nvSpPr>
        <p:spPr>
          <a:xfrm>
            <a:off x="3774375" y="2283625"/>
            <a:ext cx="1533300" cy="592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animal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33"/>
          <p:cNvSpPr/>
          <p:nvPr/>
        </p:nvSpPr>
        <p:spPr>
          <a:xfrm>
            <a:off x="3774375" y="3269525"/>
            <a:ext cx="1533300" cy="592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house cat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33"/>
          <p:cNvSpPr/>
          <p:nvPr/>
        </p:nvSpPr>
        <p:spPr>
          <a:xfrm>
            <a:off x="3774375" y="4255425"/>
            <a:ext cx="1533300" cy="592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tabby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33"/>
          <p:cNvSpPr/>
          <p:nvPr/>
        </p:nvSpPr>
        <p:spPr>
          <a:xfrm>
            <a:off x="6118950" y="1766425"/>
            <a:ext cx="5616300" cy="111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200">
                <a:latin typeface="Calibri"/>
                <a:ea typeface="Calibri"/>
                <a:cs typeface="Calibri"/>
                <a:sym typeface="Calibri"/>
              </a:rPr>
              <a:t>Step 1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Add links that match labels exactly once.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33"/>
          <p:cNvSpPr/>
          <p:nvPr/>
        </p:nvSpPr>
        <p:spPr>
          <a:xfrm>
            <a:off x="6118950" y="3038525"/>
            <a:ext cx="5616300" cy="111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200">
                <a:latin typeface="Calibri"/>
                <a:ea typeface="Calibri"/>
                <a:cs typeface="Calibri"/>
                <a:sym typeface="Calibri"/>
              </a:rPr>
              <a:t>Step 2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Perform a random walk from one node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8" name="Google Shape;468;p33"/>
          <p:cNvCxnSpPr>
            <a:stCxn id="461" idx="0"/>
            <a:endCxn id="460" idx="4"/>
          </p:cNvCxnSpPr>
          <p:nvPr/>
        </p:nvCxnSpPr>
        <p:spPr>
          <a:xfrm rot="10800000">
            <a:off x="1886275" y="2876525"/>
            <a:ext cx="0" cy="393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9" name="Google Shape;469;p33"/>
          <p:cNvCxnSpPr>
            <a:stCxn id="462" idx="0"/>
            <a:endCxn id="461" idx="4"/>
          </p:cNvCxnSpPr>
          <p:nvPr/>
        </p:nvCxnSpPr>
        <p:spPr>
          <a:xfrm rot="10800000">
            <a:off x="1886275" y="3862425"/>
            <a:ext cx="0" cy="393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0" name="Google Shape;470;p33"/>
          <p:cNvCxnSpPr>
            <a:stCxn id="464" idx="0"/>
            <a:endCxn id="463" idx="4"/>
          </p:cNvCxnSpPr>
          <p:nvPr/>
        </p:nvCxnSpPr>
        <p:spPr>
          <a:xfrm rot="10800000">
            <a:off x="4541025" y="2876525"/>
            <a:ext cx="0" cy="393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1" name="Google Shape;471;p33"/>
          <p:cNvCxnSpPr>
            <a:stCxn id="465" idx="0"/>
            <a:endCxn id="464" idx="4"/>
          </p:cNvCxnSpPr>
          <p:nvPr/>
        </p:nvCxnSpPr>
        <p:spPr>
          <a:xfrm rot="10800000">
            <a:off x="4541025" y="3862425"/>
            <a:ext cx="0" cy="393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2" name="Google Shape;472;p33"/>
          <p:cNvCxnSpPr>
            <a:stCxn id="460" idx="6"/>
            <a:endCxn id="463" idx="2"/>
          </p:cNvCxnSpPr>
          <p:nvPr/>
        </p:nvCxnSpPr>
        <p:spPr>
          <a:xfrm>
            <a:off x="2652925" y="2580025"/>
            <a:ext cx="1121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73" name="Google Shape;473;p33"/>
          <p:cNvCxnSpPr>
            <a:stCxn id="462" idx="6"/>
            <a:endCxn id="465" idx="2"/>
          </p:cNvCxnSpPr>
          <p:nvPr/>
        </p:nvCxnSpPr>
        <p:spPr>
          <a:xfrm>
            <a:off x="2652925" y="4551825"/>
            <a:ext cx="1121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74" name="Google Shape;474;p33"/>
          <p:cNvSpPr/>
          <p:nvPr/>
        </p:nvSpPr>
        <p:spPr>
          <a:xfrm>
            <a:off x="762000" y="2972750"/>
            <a:ext cx="442200" cy="3930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1.0</a:t>
            </a:r>
            <a:endParaRPr/>
          </a:p>
        </p:txBody>
      </p:sp>
      <p:sp>
        <p:nvSpPr>
          <p:cNvPr id="475" name="Google Shape;475;p33"/>
          <p:cNvSpPr/>
          <p:nvPr/>
        </p:nvSpPr>
        <p:spPr>
          <a:xfrm>
            <a:off x="762000" y="2972750"/>
            <a:ext cx="442200" cy="3930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0.0</a:t>
            </a:r>
            <a:endParaRPr/>
          </a:p>
        </p:txBody>
      </p:sp>
      <p:sp>
        <p:nvSpPr>
          <p:cNvPr id="476" name="Google Shape;476;p33"/>
          <p:cNvSpPr/>
          <p:nvPr/>
        </p:nvSpPr>
        <p:spPr>
          <a:xfrm>
            <a:off x="762000" y="1890625"/>
            <a:ext cx="442200" cy="3930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0.5</a:t>
            </a:r>
            <a:endParaRPr/>
          </a:p>
        </p:txBody>
      </p:sp>
      <p:sp>
        <p:nvSpPr>
          <p:cNvPr id="477" name="Google Shape;477;p33"/>
          <p:cNvSpPr/>
          <p:nvPr/>
        </p:nvSpPr>
        <p:spPr>
          <a:xfrm>
            <a:off x="762000" y="4054875"/>
            <a:ext cx="442200" cy="3930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0.5</a:t>
            </a:r>
            <a:endParaRPr/>
          </a:p>
        </p:txBody>
      </p:sp>
      <p:sp>
        <p:nvSpPr>
          <p:cNvPr id="478" name="Google Shape;478;p33"/>
          <p:cNvSpPr/>
          <p:nvPr/>
        </p:nvSpPr>
        <p:spPr>
          <a:xfrm>
            <a:off x="3264275" y="4010575"/>
            <a:ext cx="553800" cy="3930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0.25</a:t>
            </a:r>
            <a:endParaRPr/>
          </a:p>
        </p:txBody>
      </p:sp>
      <p:sp>
        <p:nvSpPr>
          <p:cNvPr id="479" name="Google Shape;479;p33"/>
          <p:cNvSpPr/>
          <p:nvPr/>
        </p:nvSpPr>
        <p:spPr>
          <a:xfrm>
            <a:off x="3264375" y="1836050"/>
            <a:ext cx="553800" cy="3930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0.25</a:t>
            </a:r>
            <a:endParaRPr/>
          </a:p>
        </p:txBody>
      </p:sp>
      <p:sp>
        <p:nvSpPr>
          <p:cNvPr id="480" name="Google Shape;480;p33"/>
          <p:cNvSpPr/>
          <p:nvPr/>
        </p:nvSpPr>
        <p:spPr>
          <a:xfrm>
            <a:off x="762000" y="1890625"/>
            <a:ext cx="442200" cy="3930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0.0</a:t>
            </a:r>
            <a:endParaRPr/>
          </a:p>
        </p:txBody>
      </p:sp>
      <p:sp>
        <p:nvSpPr>
          <p:cNvPr id="481" name="Google Shape;481;p33"/>
          <p:cNvSpPr/>
          <p:nvPr/>
        </p:nvSpPr>
        <p:spPr>
          <a:xfrm>
            <a:off x="762000" y="2972750"/>
            <a:ext cx="442200" cy="3930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0.5</a:t>
            </a:r>
            <a:endParaRPr/>
          </a:p>
        </p:txBody>
      </p:sp>
      <p:sp>
        <p:nvSpPr>
          <p:cNvPr id="482" name="Google Shape;482;p33"/>
          <p:cNvSpPr/>
          <p:nvPr/>
        </p:nvSpPr>
        <p:spPr>
          <a:xfrm>
            <a:off x="762000" y="4054875"/>
            <a:ext cx="442200" cy="3930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0.0</a:t>
            </a:r>
            <a:endParaRPr/>
          </a:p>
        </p:txBody>
      </p:sp>
      <p:sp>
        <p:nvSpPr>
          <p:cNvPr id="483" name="Google Shape;483;p33"/>
          <p:cNvSpPr/>
          <p:nvPr/>
        </p:nvSpPr>
        <p:spPr>
          <a:xfrm>
            <a:off x="3264275" y="2972750"/>
            <a:ext cx="553800" cy="3930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0.25</a:t>
            </a:r>
            <a:endParaRPr/>
          </a:p>
        </p:txBody>
      </p:sp>
      <p:sp>
        <p:nvSpPr>
          <p:cNvPr id="484" name="Google Shape;484;p33"/>
          <p:cNvSpPr/>
          <p:nvPr/>
        </p:nvSpPr>
        <p:spPr>
          <a:xfrm>
            <a:off x="3264275" y="4010575"/>
            <a:ext cx="553800" cy="3930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0.0</a:t>
            </a:r>
            <a:endParaRPr/>
          </a:p>
        </p:txBody>
      </p:sp>
      <p:sp>
        <p:nvSpPr>
          <p:cNvPr id="485" name="Google Shape;485;p33"/>
          <p:cNvSpPr/>
          <p:nvPr/>
        </p:nvSpPr>
        <p:spPr>
          <a:xfrm>
            <a:off x="3264375" y="1836050"/>
            <a:ext cx="553800" cy="3930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0.0</a:t>
            </a:r>
            <a:endParaRPr/>
          </a:p>
        </p:txBody>
      </p:sp>
      <p:sp>
        <p:nvSpPr>
          <p:cNvPr id="486" name="Google Shape;486;p33"/>
          <p:cNvSpPr/>
          <p:nvPr/>
        </p:nvSpPr>
        <p:spPr>
          <a:xfrm>
            <a:off x="762000" y="1890625"/>
            <a:ext cx="442200" cy="3930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0.4</a:t>
            </a:r>
            <a:endParaRPr/>
          </a:p>
        </p:txBody>
      </p:sp>
      <p:sp>
        <p:nvSpPr>
          <p:cNvPr id="487" name="Google Shape;487;p33"/>
          <p:cNvSpPr/>
          <p:nvPr/>
        </p:nvSpPr>
        <p:spPr>
          <a:xfrm>
            <a:off x="762000" y="2972750"/>
            <a:ext cx="442200" cy="3930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0.0</a:t>
            </a:r>
            <a:endParaRPr/>
          </a:p>
        </p:txBody>
      </p:sp>
      <p:sp>
        <p:nvSpPr>
          <p:cNvPr id="488" name="Google Shape;488;p33"/>
          <p:cNvSpPr/>
          <p:nvPr/>
        </p:nvSpPr>
        <p:spPr>
          <a:xfrm>
            <a:off x="762000" y="4054875"/>
            <a:ext cx="442200" cy="3930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0.4</a:t>
            </a:r>
            <a:endParaRPr/>
          </a:p>
        </p:txBody>
      </p:sp>
      <p:cxnSp>
        <p:nvCxnSpPr>
          <p:cNvPr id="489" name="Google Shape;489;p33"/>
          <p:cNvCxnSpPr>
            <a:stCxn id="461" idx="6"/>
            <a:endCxn id="464" idx="2"/>
          </p:cNvCxnSpPr>
          <p:nvPr/>
        </p:nvCxnSpPr>
        <p:spPr>
          <a:xfrm>
            <a:off x="2652925" y="3565925"/>
            <a:ext cx="1121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90" name="Google Shape;490;p33"/>
          <p:cNvSpPr/>
          <p:nvPr/>
        </p:nvSpPr>
        <p:spPr>
          <a:xfrm>
            <a:off x="6118950" y="4255425"/>
            <a:ext cx="5616300" cy="137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200">
                <a:latin typeface="Calibri"/>
                <a:ea typeface="Calibri"/>
                <a:cs typeface="Calibri"/>
                <a:sym typeface="Calibri"/>
              </a:rPr>
              <a:t>Step 3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Add links that have a high graph similarity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2200">
                <a:latin typeface="Calibri"/>
                <a:ea typeface="Calibri"/>
                <a:cs typeface="Calibri"/>
                <a:sym typeface="Calibri"/>
              </a:rPr>
              <a:t>NB. link constraints should be considered also</a:t>
            </a:r>
            <a:endParaRPr i="1"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Personalised PageRank algorithm</a:t>
            </a:r>
            <a:endParaRPr/>
          </a:p>
        </p:txBody>
      </p:sp>
      <p:sp>
        <p:nvSpPr>
          <p:cNvPr id="497" name="Google Shape;497;p34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-IE"/>
              <a:t>For each node initialise d</a:t>
            </a:r>
            <a:r>
              <a:rPr baseline="30000" lang="en-IE"/>
              <a:t>0</a:t>
            </a:r>
            <a:r>
              <a:rPr baseline="-25000" lang="en-IE"/>
              <a:t>i</a:t>
            </a:r>
            <a:r>
              <a:rPr lang="en-IE"/>
              <a:t>=0 except for the start node d</a:t>
            </a:r>
            <a:r>
              <a:rPr baseline="30000" lang="en-IE"/>
              <a:t>0</a:t>
            </a:r>
            <a:r>
              <a:rPr baseline="-25000" lang="en-IE"/>
              <a:t>s</a:t>
            </a:r>
            <a:r>
              <a:rPr lang="en-IE"/>
              <a:t>=1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IE"/>
              <a:t>For some number of steps, i = 1,…,m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-IE"/>
              <a:t>Set d</a:t>
            </a:r>
            <a:r>
              <a:rPr baseline="30000" lang="en-IE"/>
              <a:t>i</a:t>
            </a:r>
            <a:r>
              <a:rPr baseline="-25000" lang="en-IE"/>
              <a:t>n</a:t>
            </a:r>
            <a:r>
              <a:rPr lang="en-IE"/>
              <a:t>= 0 for all nodes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-IE"/>
              <a:t>For each node n and its neighbours e ∈ N</a:t>
            </a:r>
            <a:r>
              <a:rPr baseline="-25000" lang="en-IE"/>
              <a:t>n</a:t>
            </a:r>
            <a:endParaRPr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AutoNum type="romanLcPeriod"/>
            </a:pPr>
            <a:r>
              <a:rPr lang="en-IE"/>
              <a:t>Set d</a:t>
            </a:r>
            <a:r>
              <a:rPr baseline="30000" lang="en-IE"/>
              <a:t>i</a:t>
            </a:r>
            <a:r>
              <a:rPr baseline="-25000" lang="en-IE"/>
              <a:t>e</a:t>
            </a:r>
            <a:r>
              <a:rPr lang="en-IE"/>
              <a:t> ← d</a:t>
            </a:r>
            <a:r>
              <a:rPr baseline="30000" lang="en-IE"/>
              <a:t>i</a:t>
            </a:r>
            <a:r>
              <a:rPr baseline="-25000" lang="en-IE"/>
              <a:t>e </a:t>
            </a:r>
            <a:r>
              <a:rPr lang="en-IE"/>
              <a:t>+ d</a:t>
            </a:r>
            <a:r>
              <a:rPr baseline="30000" lang="en-IE"/>
              <a:t>i-1</a:t>
            </a:r>
            <a:r>
              <a:rPr baseline="-25000" lang="en-IE"/>
              <a:t>n</a:t>
            </a:r>
            <a:r>
              <a:rPr lang="en-IE"/>
              <a:t>(1</a:t>
            </a:r>
            <a:r>
              <a:rPr baseline="-25000" lang="en-IE"/>
              <a:t> </a:t>
            </a:r>
            <a:r>
              <a:rPr lang="en-IE"/>
              <a:t>- η)</a:t>
            </a:r>
            <a:r>
              <a:rPr baseline="-25000" lang="en-IE"/>
              <a:t> </a:t>
            </a:r>
            <a:r>
              <a:rPr lang="en-IE"/>
              <a:t>/|N</a:t>
            </a:r>
            <a:r>
              <a:rPr baseline="-25000" lang="en-IE"/>
              <a:t>n</a:t>
            </a:r>
            <a:r>
              <a:rPr lang="en-IE"/>
              <a:t>|</a:t>
            </a:r>
            <a:endParaRPr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AutoNum type="romanLcPeriod"/>
            </a:pPr>
            <a:r>
              <a:rPr lang="en-IE"/>
              <a:t>Set d</a:t>
            </a:r>
            <a:r>
              <a:rPr baseline="30000" lang="en-IE"/>
              <a:t>i</a:t>
            </a:r>
            <a:r>
              <a:rPr baseline="-25000" lang="en-IE"/>
              <a:t>e</a:t>
            </a:r>
            <a:r>
              <a:rPr lang="en-IE"/>
              <a:t> ← d</a:t>
            </a:r>
            <a:r>
              <a:rPr baseline="30000" lang="en-IE"/>
              <a:t>i</a:t>
            </a:r>
            <a:r>
              <a:rPr baseline="-25000" lang="en-IE"/>
              <a:t>e </a:t>
            </a:r>
            <a:r>
              <a:rPr lang="en-IE"/>
              <a:t>+ ηd</a:t>
            </a:r>
            <a:r>
              <a:rPr baseline="30000" lang="en-IE"/>
              <a:t>i-1</a:t>
            </a:r>
            <a:r>
              <a:rPr baseline="-25000" lang="en-IE"/>
              <a:t>n </a:t>
            </a:r>
            <a:endParaRPr baseline="-250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IE"/>
              <a:t>Return d</a:t>
            </a:r>
            <a:r>
              <a:rPr baseline="30000" lang="en-IE"/>
              <a:t>m</a:t>
            </a:r>
            <a:endParaRPr baseline="30000"/>
          </a:p>
        </p:txBody>
      </p:sp>
      <p:sp>
        <p:nvSpPr>
          <p:cNvPr id="498" name="Google Shape;498;p34"/>
          <p:cNvSpPr/>
          <p:nvPr/>
        </p:nvSpPr>
        <p:spPr>
          <a:xfrm>
            <a:off x="6773325" y="4741325"/>
            <a:ext cx="4412100" cy="1627500"/>
          </a:xfrm>
          <a:prstGeom prst="roundRect">
            <a:avLst>
              <a:gd fmla="val 16667" name="adj"/>
            </a:avLst>
          </a:prstGeom>
          <a:solidFill>
            <a:srgbClr val="88D1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300">
                <a:latin typeface="Calibri"/>
                <a:ea typeface="Calibri"/>
                <a:cs typeface="Calibri"/>
                <a:sym typeface="Calibri"/>
              </a:rPr>
              <a:t>Note: There are many other methods of graph distance and link prediction not covered here!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34"/>
          <p:cNvSpPr/>
          <p:nvPr/>
        </p:nvSpPr>
        <p:spPr>
          <a:xfrm>
            <a:off x="8523075" y="2823150"/>
            <a:ext cx="3245700" cy="1211700"/>
          </a:xfrm>
          <a:prstGeom prst="roundRect">
            <a:avLst>
              <a:gd fmla="val 16667" name="adj"/>
            </a:avLst>
          </a:prstGeom>
          <a:solidFill>
            <a:srgbClr val="B94F8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η is the likelihood of the random walker not moving</a:t>
            </a:r>
            <a:endParaRPr sz="2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5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Task</a:t>
            </a:r>
            <a:endParaRPr/>
          </a:p>
        </p:txBody>
      </p:sp>
      <p:sp>
        <p:nvSpPr>
          <p:cNvPr id="506" name="Google Shape;506;p35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Apply the link prediction algorithm to this problem?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What is the best unique assignment for </a:t>
            </a:r>
            <a:r>
              <a:rPr i="1" lang="en-IE"/>
              <a:t>b</a:t>
            </a:r>
            <a:r>
              <a:rPr lang="en-IE"/>
              <a:t>? </a:t>
            </a:r>
            <a:endParaRPr/>
          </a:p>
        </p:txBody>
      </p:sp>
      <p:sp>
        <p:nvSpPr>
          <p:cNvPr id="507" name="Google Shape;507;p35"/>
          <p:cNvSpPr/>
          <p:nvPr/>
        </p:nvSpPr>
        <p:spPr>
          <a:xfrm>
            <a:off x="169325" y="1241775"/>
            <a:ext cx="2841000" cy="372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5"/>
          <p:cNvSpPr/>
          <p:nvPr/>
        </p:nvSpPr>
        <p:spPr>
          <a:xfrm>
            <a:off x="1260575" y="1825025"/>
            <a:ext cx="526800" cy="489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300">
                <a:latin typeface="Calibri"/>
                <a:ea typeface="Calibri"/>
                <a:cs typeface="Calibri"/>
                <a:sym typeface="Calibri"/>
              </a:rPr>
              <a:t>a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35"/>
          <p:cNvSpPr/>
          <p:nvPr/>
        </p:nvSpPr>
        <p:spPr>
          <a:xfrm>
            <a:off x="1260575" y="2899350"/>
            <a:ext cx="526800" cy="489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300">
                <a:latin typeface="Calibri"/>
                <a:ea typeface="Calibri"/>
                <a:cs typeface="Calibri"/>
                <a:sym typeface="Calibri"/>
              </a:rPr>
              <a:t>b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35"/>
          <p:cNvSpPr/>
          <p:nvPr/>
        </p:nvSpPr>
        <p:spPr>
          <a:xfrm>
            <a:off x="453425" y="3907825"/>
            <a:ext cx="526800" cy="489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300">
                <a:latin typeface="Calibri"/>
                <a:ea typeface="Calibri"/>
                <a:cs typeface="Calibri"/>
                <a:sym typeface="Calibri"/>
              </a:rPr>
              <a:t>c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35"/>
          <p:cNvSpPr/>
          <p:nvPr/>
        </p:nvSpPr>
        <p:spPr>
          <a:xfrm>
            <a:off x="2092200" y="3907825"/>
            <a:ext cx="526800" cy="489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300">
                <a:latin typeface="Calibri"/>
                <a:ea typeface="Calibri"/>
                <a:cs typeface="Calibri"/>
                <a:sym typeface="Calibri"/>
              </a:rPr>
              <a:t>d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35"/>
          <p:cNvSpPr/>
          <p:nvPr/>
        </p:nvSpPr>
        <p:spPr>
          <a:xfrm>
            <a:off x="3586100" y="2447800"/>
            <a:ext cx="2841000" cy="372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5"/>
          <p:cNvSpPr/>
          <p:nvPr/>
        </p:nvSpPr>
        <p:spPr>
          <a:xfrm>
            <a:off x="4743200" y="2859825"/>
            <a:ext cx="526800" cy="489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300">
                <a:latin typeface="Calibri"/>
                <a:ea typeface="Calibri"/>
                <a:cs typeface="Calibri"/>
                <a:sym typeface="Calibri"/>
              </a:rPr>
              <a:t>a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35"/>
          <p:cNvSpPr/>
          <p:nvPr/>
        </p:nvSpPr>
        <p:spPr>
          <a:xfrm>
            <a:off x="3954875" y="3858875"/>
            <a:ext cx="526800" cy="489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300">
                <a:latin typeface="Calibri"/>
                <a:ea typeface="Calibri"/>
                <a:cs typeface="Calibri"/>
                <a:sym typeface="Calibri"/>
              </a:rPr>
              <a:t>x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35"/>
          <p:cNvSpPr/>
          <p:nvPr/>
        </p:nvSpPr>
        <p:spPr>
          <a:xfrm>
            <a:off x="5426225" y="3858875"/>
            <a:ext cx="526800" cy="489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300">
                <a:latin typeface="Calibri"/>
                <a:ea typeface="Calibri"/>
                <a:cs typeface="Calibri"/>
                <a:sym typeface="Calibri"/>
              </a:rPr>
              <a:t>y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35"/>
          <p:cNvSpPr/>
          <p:nvPr/>
        </p:nvSpPr>
        <p:spPr>
          <a:xfrm>
            <a:off x="3954875" y="5290700"/>
            <a:ext cx="526800" cy="489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300">
                <a:latin typeface="Calibri"/>
                <a:ea typeface="Calibri"/>
                <a:cs typeface="Calibri"/>
                <a:sym typeface="Calibri"/>
              </a:rPr>
              <a:t>d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7" name="Google Shape;517;p35"/>
          <p:cNvCxnSpPr>
            <a:stCxn id="509" idx="0"/>
            <a:endCxn id="508" idx="4"/>
          </p:cNvCxnSpPr>
          <p:nvPr/>
        </p:nvCxnSpPr>
        <p:spPr>
          <a:xfrm rot="10800000">
            <a:off x="1523975" y="2314350"/>
            <a:ext cx="0" cy="585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18" name="Google Shape;518;p35"/>
          <p:cNvCxnSpPr>
            <a:stCxn id="510" idx="7"/>
            <a:endCxn id="509" idx="4"/>
          </p:cNvCxnSpPr>
          <p:nvPr/>
        </p:nvCxnSpPr>
        <p:spPr>
          <a:xfrm flipH="1" rot="10800000">
            <a:off x="903077" y="3388781"/>
            <a:ext cx="621000" cy="590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19" name="Google Shape;519;p35"/>
          <p:cNvCxnSpPr>
            <a:endCxn id="509" idx="4"/>
          </p:cNvCxnSpPr>
          <p:nvPr/>
        </p:nvCxnSpPr>
        <p:spPr>
          <a:xfrm rot="10800000">
            <a:off x="1523975" y="3388650"/>
            <a:ext cx="645300" cy="590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20" name="Google Shape;520;p35"/>
          <p:cNvCxnSpPr>
            <a:stCxn id="514" idx="0"/>
            <a:endCxn id="513" idx="3"/>
          </p:cNvCxnSpPr>
          <p:nvPr/>
        </p:nvCxnSpPr>
        <p:spPr>
          <a:xfrm flipH="1" rot="10800000">
            <a:off x="4218275" y="3277475"/>
            <a:ext cx="602100" cy="581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1" name="Google Shape;521;p35"/>
          <p:cNvCxnSpPr>
            <a:stCxn id="515" idx="0"/>
            <a:endCxn id="513" idx="5"/>
          </p:cNvCxnSpPr>
          <p:nvPr/>
        </p:nvCxnSpPr>
        <p:spPr>
          <a:xfrm rot="10800000">
            <a:off x="5192825" y="3277475"/>
            <a:ext cx="496800" cy="581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2" name="Google Shape;522;p35"/>
          <p:cNvCxnSpPr>
            <a:stCxn id="516" idx="0"/>
            <a:endCxn id="514" idx="4"/>
          </p:cNvCxnSpPr>
          <p:nvPr/>
        </p:nvCxnSpPr>
        <p:spPr>
          <a:xfrm rot="10800000">
            <a:off x="4218275" y="4348100"/>
            <a:ext cx="0" cy="942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Logic-based techniques</a:t>
            </a:r>
            <a:endParaRPr/>
          </a:p>
        </p:txBody>
      </p:sp>
      <p:sp>
        <p:nvSpPr>
          <p:cNvPr id="529" name="Google Shape;529;p36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If the ontologies have a lot of axioms we can use this to assess a proposed alignment, e.g.,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i="1" lang="en-IE"/>
              <a:t>Vito</a:t>
            </a:r>
            <a:r>
              <a:rPr lang="en-IE"/>
              <a:t> has (at least) 4 (distinct) children.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i="1" lang="en-IE"/>
              <a:t>Mary</a:t>
            </a:r>
            <a:r>
              <a:rPr lang="en-IE"/>
              <a:t> has no children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If we add the alignment </a:t>
            </a:r>
            <a:r>
              <a:rPr i="1" lang="en-IE"/>
              <a:t>Vito</a:t>
            </a:r>
            <a:r>
              <a:rPr lang="en-IE"/>
              <a:t> = </a:t>
            </a:r>
            <a:r>
              <a:rPr i="1" lang="en-IE"/>
              <a:t>Mary</a:t>
            </a:r>
            <a:r>
              <a:rPr lang="en-IE"/>
              <a:t>, then we get a contradiction.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But less useful in practice as: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Few ontologies really have such strong conditions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Reasoning about invalid alignments is hard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Complex Alignment</a:t>
            </a:r>
            <a:endParaRPr/>
          </a:p>
        </p:txBody>
      </p:sp>
      <p:sp>
        <p:nvSpPr>
          <p:cNvPr id="536" name="Google Shape;536;p37"/>
          <p:cNvSpPr txBox="1"/>
          <p:nvPr>
            <p:ph idx="1" type="body"/>
          </p:nvPr>
        </p:nvSpPr>
        <p:spPr>
          <a:xfrm>
            <a:off x="838200" y="1825625"/>
            <a:ext cx="67254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Many ontologies do not match through simple links (see right)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May need to match multiple elements simultaneously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Infer rules for how elements match</a:t>
            </a:r>
            <a:endParaRPr/>
          </a:p>
        </p:txBody>
      </p:sp>
      <p:pic>
        <p:nvPicPr>
          <p:cNvPr id="537" name="Google Shape;53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3150" y="405691"/>
            <a:ext cx="3497450" cy="60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37"/>
          <p:cNvSpPr txBox="1"/>
          <p:nvPr/>
        </p:nvSpPr>
        <p:spPr>
          <a:xfrm>
            <a:off x="597300" y="6528750"/>
            <a:ext cx="1099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Garamond"/>
                <a:ea typeface="Garamond"/>
                <a:cs typeface="Garamond"/>
                <a:sym typeface="Garamond"/>
              </a:rPr>
              <a:t>Source: Thiéblin et al. http://semantic-web-journal.org/system/files/swj2164.pdf</a:t>
            </a:r>
            <a:endParaRPr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8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Ontology Matching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Scalability of Alignment</a:t>
            </a:r>
            <a:endParaRPr/>
          </a:p>
        </p:txBody>
      </p:sp>
      <p:sp>
        <p:nvSpPr>
          <p:cNvPr id="551" name="Google Shape;551;p39"/>
          <p:cNvSpPr/>
          <p:nvPr/>
        </p:nvSpPr>
        <p:spPr>
          <a:xfrm>
            <a:off x="893725" y="1690825"/>
            <a:ext cx="4957800" cy="2107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Large ontologies/knowledge graphs can be hard to align,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e.g., </a:t>
            </a:r>
            <a:br>
              <a:rPr lang="en-IE" sz="2100">
                <a:latin typeface="Calibri"/>
                <a:ea typeface="Calibri"/>
                <a:cs typeface="Calibri"/>
                <a:sym typeface="Calibri"/>
              </a:rPr>
            </a:b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1,000 entities ✕ 1,000 entities = 1,000,000 potential alignments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39"/>
          <p:cNvSpPr/>
          <p:nvPr/>
        </p:nvSpPr>
        <p:spPr>
          <a:xfrm>
            <a:off x="8654825" y="376300"/>
            <a:ext cx="2897400" cy="1486500"/>
          </a:xfrm>
          <a:prstGeom prst="roundRect">
            <a:avLst>
              <a:gd fmla="val 16667" name="adj"/>
            </a:avLst>
          </a:prstGeom>
          <a:solidFill>
            <a:srgbClr val="39818D">
              <a:alpha val="745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500">
                <a:latin typeface="Calibri"/>
                <a:ea typeface="Calibri"/>
                <a:cs typeface="Calibri"/>
                <a:sym typeface="Calibri"/>
              </a:rPr>
              <a:t>How would you solve this?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39"/>
          <p:cNvSpPr/>
          <p:nvPr/>
        </p:nvSpPr>
        <p:spPr>
          <a:xfrm>
            <a:off x="6415850" y="2766150"/>
            <a:ext cx="3132600" cy="1325700"/>
          </a:xfrm>
          <a:prstGeom prst="roundRect">
            <a:avLst>
              <a:gd fmla="val 16667" name="adj"/>
            </a:avLst>
          </a:prstGeom>
          <a:solidFill>
            <a:srgbClr val="A8D08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000">
                <a:latin typeface="Calibri"/>
                <a:ea typeface="Calibri"/>
                <a:cs typeface="Calibri"/>
                <a:sym typeface="Calibri"/>
              </a:rPr>
              <a:t>Filtering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Use a very cheap function to filter alignments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39"/>
          <p:cNvSpPr/>
          <p:nvPr/>
        </p:nvSpPr>
        <p:spPr>
          <a:xfrm>
            <a:off x="3002850" y="4301450"/>
            <a:ext cx="3132600" cy="1325700"/>
          </a:xfrm>
          <a:prstGeom prst="roundRect">
            <a:avLst>
              <a:gd fmla="val 16667" name="adj"/>
            </a:avLst>
          </a:prstGeom>
          <a:solidFill>
            <a:srgbClr val="A8D08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000">
                <a:latin typeface="Calibri"/>
                <a:ea typeface="Calibri"/>
                <a:cs typeface="Calibri"/>
                <a:sym typeface="Calibri"/>
              </a:rPr>
              <a:t>Blocking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Group entities by matching criteria such as keywords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39"/>
          <p:cNvSpPr/>
          <p:nvPr/>
        </p:nvSpPr>
        <p:spPr>
          <a:xfrm>
            <a:off x="7953025" y="4707850"/>
            <a:ext cx="3132600" cy="1325700"/>
          </a:xfrm>
          <a:prstGeom prst="roundRect">
            <a:avLst>
              <a:gd fmla="val 16667" name="adj"/>
            </a:avLst>
          </a:prstGeom>
          <a:solidFill>
            <a:srgbClr val="A8D08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000">
                <a:latin typeface="Calibri"/>
                <a:ea typeface="Calibri"/>
                <a:cs typeface="Calibri"/>
                <a:sym typeface="Calibri"/>
              </a:rPr>
              <a:t>Locality/Divide &amp; Conquer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Split ontologies into smaller sub-ontologies using graph matches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0"/>
          <p:cNvSpPr/>
          <p:nvPr/>
        </p:nvSpPr>
        <p:spPr>
          <a:xfrm>
            <a:off x="526825" y="2135600"/>
            <a:ext cx="5352900" cy="808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Examples of scaling tricks</a:t>
            </a:r>
            <a:endParaRPr/>
          </a:p>
        </p:txBody>
      </p:sp>
      <p:sp>
        <p:nvSpPr>
          <p:cNvPr id="563" name="Google Shape;563;p40"/>
          <p:cNvSpPr/>
          <p:nvPr/>
        </p:nvSpPr>
        <p:spPr>
          <a:xfrm>
            <a:off x="3506325" y="1994375"/>
            <a:ext cx="2069400" cy="3198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0"/>
          <p:cNvSpPr/>
          <p:nvPr/>
        </p:nvSpPr>
        <p:spPr>
          <a:xfrm>
            <a:off x="893700" y="1994375"/>
            <a:ext cx="2069400" cy="3198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0"/>
          <p:cNvSpPr/>
          <p:nvPr/>
        </p:nvSpPr>
        <p:spPr>
          <a:xfrm>
            <a:off x="1119625" y="2283625"/>
            <a:ext cx="1533300" cy="592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animal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40"/>
          <p:cNvSpPr/>
          <p:nvPr/>
        </p:nvSpPr>
        <p:spPr>
          <a:xfrm>
            <a:off x="1119625" y="3269525"/>
            <a:ext cx="1533300" cy="592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cat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40"/>
          <p:cNvSpPr/>
          <p:nvPr/>
        </p:nvSpPr>
        <p:spPr>
          <a:xfrm>
            <a:off x="1119625" y="4255425"/>
            <a:ext cx="1533300" cy="592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tabby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40"/>
          <p:cNvSpPr/>
          <p:nvPr/>
        </p:nvSpPr>
        <p:spPr>
          <a:xfrm>
            <a:off x="3774375" y="2283625"/>
            <a:ext cx="1533300" cy="592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animal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40"/>
          <p:cNvSpPr/>
          <p:nvPr/>
        </p:nvSpPr>
        <p:spPr>
          <a:xfrm>
            <a:off x="3774375" y="3269525"/>
            <a:ext cx="1533300" cy="592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house cat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40"/>
          <p:cNvSpPr/>
          <p:nvPr/>
        </p:nvSpPr>
        <p:spPr>
          <a:xfrm>
            <a:off x="3774375" y="4255425"/>
            <a:ext cx="1533300" cy="592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tabby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1" name="Google Shape;571;p40"/>
          <p:cNvCxnSpPr>
            <a:stCxn id="566" idx="0"/>
            <a:endCxn id="565" idx="4"/>
          </p:cNvCxnSpPr>
          <p:nvPr/>
        </p:nvCxnSpPr>
        <p:spPr>
          <a:xfrm rot="10800000">
            <a:off x="1886275" y="2876525"/>
            <a:ext cx="0" cy="393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2" name="Google Shape;572;p40"/>
          <p:cNvCxnSpPr>
            <a:stCxn id="567" idx="0"/>
            <a:endCxn id="566" idx="4"/>
          </p:cNvCxnSpPr>
          <p:nvPr/>
        </p:nvCxnSpPr>
        <p:spPr>
          <a:xfrm rot="10800000">
            <a:off x="1886275" y="3862425"/>
            <a:ext cx="0" cy="393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3" name="Google Shape;573;p40"/>
          <p:cNvCxnSpPr>
            <a:stCxn id="569" idx="0"/>
            <a:endCxn id="568" idx="4"/>
          </p:cNvCxnSpPr>
          <p:nvPr/>
        </p:nvCxnSpPr>
        <p:spPr>
          <a:xfrm rot="10800000">
            <a:off x="4541025" y="2876525"/>
            <a:ext cx="0" cy="393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4" name="Google Shape;574;p40"/>
          <p:cNvCxnSpPr>
            <a:stCxn id="570" idx="0"/>
            <a:endCxn id="569" idx="4"/>
          </p:cNvCxnSpPr>
          <p:nvPr/>
        </p:nvCxnSpPr>
        <p:spPr>
          <a:xfrm rot="10800000">
            <a:off x="4541025" y="3862425"/>
            <a:ext cx="0" cy="393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5" name="Google Shape;575;p40"/>
          <p:cNvSpPr/>
          <p:nvPr/>
        </p:nvSpPr>
        <p:spPr>
          <a:xfrm>
            <a:off x="6190075" y="1505175"/>
            <a:ext cx="5531700" cy="1269900"/>
          </a:xfrm>
          <a:prstGeom prst="roundRect">
            <a:avLst>
              <a:gd fmla="val 16667" name="adj"/>
            </a:avLst>
          </a:prstGeom>
          <a:solidFill>
            <a:srgbClr val="75114A">
              <a:alpha val="694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Use a cheap function, e.g., longest common subsequence to match the strings:</a:t>
            </a:r>
            <a:endParaRPr sz="2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LCS(animal, house cat) = 1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LCS(animal, animal) = 6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40"/>
          <p:cNvSpPr/>
          <p:nvPr/>
        </p:nvSpPr>
        <p:spPr>
          <a:xfrm>
            <a:off x="6190075" y="3012250"/>
            <a:ext cx="5531700" cy="931200"/>
          </a:xfrm>
          <a:prstGeom prst="roundRect">
            <a:avLst>
              <a:gd fmla="val 16667" name="adj"/>
            </a:avLst>
          </a:prstGeom>
          <a:solidFill>
            <a:srgbClr val="75114A">
              <a:alpha val="694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Block using keywords, e.g., “cat”, “animal”, “tabby”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7" name="Google Shape;577;p40"/>
          <p:cNvCxnSpPr>
            <a:stCxn id="565" idx="6"/>
            <a:endCxn id="568" idx="2"/>
          </p:cNvCxnSpPr>
          <p:nvPr/>
        </p:nvCxnSpPr>
        <p:spPr>
          <a:xfrm>
            <a:off x="2652925" y="2580025"/>
            <a:ext cx="1121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578" name="Google Shape;578;p40"/>
          <p:cNvCxnSpPr>
            <a:stCxn id="565" idx="6"/>
            <a:endCxn id="569" idx="2"/>
          </p:cNvCxnSpPr>
          <p:nvPr/>
        </p:nvCxnSpPr>
        <p:spPr>
          <a:xfrm>
            <a:off x="2652925" y="2580025"/>
            <a:ext cx="1121400" cy="98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579" name="Google Shape;579;p40"/>
          <p:cNvSpPr/>
          <p:nvPr/>
        </p:nvSpPr>
        <p:spPr>
          <a:xfrm>
            <a:off x="3030863" y="2898425"/>
            <a:ext cx="407700" cy="4002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40"/>
          <p:cNvSpPr/>
          <p:nvPr/>
        </p:nvSpPr>
        <p:spPr>
          <a:xfrm>
            <a:off x="526825" y="3161525"/>
            <a:ext cx="5352900" cy="808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0"/>
          <p:cNvSpPr/>
          <p:nvPr/>
        </p:nvSpPr>
        <p:spPr>
          <a:xfrm>
            <a:off x="526825" y="4147425"/>
            <a:ext cx="5352900" cy="808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0"/>
          <p:cNvSpPr/>
          <p:nvPr/>
        </p:nvSpPr>
        <p:spPr>
          <a:xfrm>
            <a:off x="6190075" y="4255425"/>
            <a:ext cx="5531700" cy="1269900"/>
          </a:xfrm>
          <a:prstGeom prst="roundRect">
            <a:avLst>
              <a:gd fmla="val 16667" name="adj"/>
            </a:avLst>
          </a:prstGeom>
          <a:solidFill>
            <a:srgbClr val="75114A">
              <a:alpha val="694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Use a minimum graph distance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d(cat, house cat) = 4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d(tabby, house cat) = 5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3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30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LInk discovery over MEtric Spaces (LIMES)</a:t>
            </a:r>
            <a:endParaRPr/>
          </a:p>
        </p:txBody>
      </p:sp>
      <p:sp>
        <p:nvSpPr>
          <p:cNvPr id="589" name="Google Shape;589;p41"/>
          <p:cNvSpPr txBox="1"/>
          <p:nvPr>
            <p:ph idx="1" type="body"/>
          </p:nvPr>
        </p:nvSpPr>
        <p:spPr>
          <a:xfrm>
            <a:off x="838200" y="1825625"/>
            <a:ext cx="7722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Similarity between elements generally follows the </a:t>
            </a:r>
            <a:r>
              <a:rPr lang="en-IE" u="sng"/>
              <a:t>triangle inequality</a:t>
            </a:r>
            <a:r>
              <a:rPr b="1" lang="en-IE"/>
              <a:t>.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d(x,y) + d(y,z) ≥ d(x,z)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Also,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d(x,z) + d(z,y) ≥ d(x,y) ⇒ d(x,z) ≥ d(x,y) - d(z,y)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Hence,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d(x,y) - d(y,z) ≤ d(x,z) ≤ d(x,y) + d(y,z)</a:t>
            </a:r>
            <a:endParaRPr/>
          </a:p>
        </p:txBody>
      </p:sp>
      <p:sp>
        <p:nvSpPr>
          <p:cNvPr id="590" name="Google Shape;590;p41"/>
          <p:cNvSpPr/>
          <p:nvPr/>
        </p:nvSpPr>
        <p:spPr>
          <a:xfrm>
            <a:off x="9642600" y="2323650"/>
            <a:ext cx="621000" cy="602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600">
                <a:latin typeface="Calibri"/>
                <a:ea typeface="Calibri"/>
                <a:cs typeface="Calibri"/>
                <a:sym typeface="Calibri"/>
              </a:rPr>
              <a:t>y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41"/>
          <p:cNvSpPr/>
          <p:nvPr/>
        </p:nvSpPr>
        <p:spPr>
          <a:xfrm>
            <a:off x="8609675" y="3303900"/>
            <a:ext cx="621000" cy="602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600">
                <a:latin typeface="Calibri"/>
                <a:ea typeface="Calibri"/>
                <a:cs typeface="Calibri"/>
                <a:sym typeface="Calibri"/>
              </a:rPr>
              <a:t>x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41"/>
          <p:cNvSpPr/>
          <p:nvPr/>
        </p:nvSpPr>
        <p:spPr>
          <a:xfrm>
            <a:off x="10389550" y="3738525"/>
            <a:ext cx="621000" cy="602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600">
                <a:latin typeface="Calibri"/>
                <a:ea typeface="Calibri"/>
                <a:cs typeface="Calibri"/>
                <a:sym typeface="Calibri"/>
              </a:rPr>
              <a:t>z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3" name="Google Shape;593;p41"/>
          <p:cNvCxnSpPr>
            <a:stCxn id="591" idx="7"/>
            <a:endCxn id="590" idx="3"/>
          </p:cNvCxnSpPr>
          <p:nvPr/>
        </p:nvCxnSpPr>
        <p:spPr>
          <a:xfrm flipH="1" rot="10800000">
            <a:off x="9139732" y="2837676"/>
            <a:ext cx="593700" cy="554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4" name="Google Shape;594;p41"/>
          <p:cNvCxnSpPr>
            <a:stCxn id="590" idx="5"/>
            <a:endCxn id="592" idx="0"/>
          </p:cNvCxnSpPr>
          <p:nvPr/>
        </p:nvCxnSpPr>
        <p:spPr>
          <a:xfrm>
            <a:off x="10172657" y="2837574"/>
            <a:ext cx="527400" cy="900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5" name="Google Shape;595;p41"/>
          <p:cNvCxnSpPr>
            <a:stCxn id="591" idx="6"/>
            <a:endCxn id="592" idx="2"/>
          </p:cNvCxnSpPr>
          <p:nvPr/>
        </p:nvCxnSpPr>
        <p:spPr>
          <a:xfrm>
            <a:off x="9230675" y="3604950"/>
            <a:ext cx="1158900" cy="434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2"/>
          <p:cNvSpPr/>
          <p:nvPr/>
        </p:nvSpPr>
        <p:spPr>
          <a:xfrm>
            <a:off x="6701900" y="931350"/>
            <a:ext cx="4233300" cy="42240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Exemplars</a:t>
            </a:r>
            <a:endParaRPr/>
          </a:p>
        </p:txBody>
      </p:sp>
      <p:sp>
        <p:nvSpPr>
          <p:cNvPr id="603" name="Google Shape;603;p42"/>
          <p:cNvSpPr/>
          <p:nvPr/>
        </p:nvSpPr>
        <p:spPr>
          <a:xfrm>
            <a:off x="4733800" y="3661375"/>
            <a:ext cx="621000" cy="602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600">
                <a:latin typeface="Calibri"/>
                <a:ea typeface="Calibri"/>
                <a:cs typeface="Calibri"/>
                <a:sym typeface="Calibri"/>
              </a:rPr>
              <a:t>x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42"/>
          <p:cNvSpPr/>
          <p:nvPr/>
        </p:nvSpPr>
        <p:spPr>
          <a:xfrm>
            <a:off x="6481575" y="2336800"/>
            <a:ext cx="621000" cy="602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600">
                <a:latin typeface="Calibri"/>
                <a:ea typeface="Calibri"/>
                <a:cs typeface="Calibri"/>
                <a:sym typeface="Calibri"/>
              </a:rPr>
              <a:t>z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42"/>
          <p:cNvSpPr/>
          <p:nvPr/>
        </p:nvSpPr>
        <p:spPr>
          <a:xfrm>
            <a:off x="8508050" y="2419575"/>
            <a:ext cx="621000" cy="602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600">
                <a:latin typeface="Calibri"/>
                <a:ea typeface="Calibri"/>
                <a:cs typeface="Calibri"/>
                <a:sym typeface="Calibri"/>
              </a:rPr>
              <a:t>y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42"/>
          <p:cNvSpPr/>
          <p:nvPr/>
        </p:nvSpPr>
        <p:spPr>
          <a:xfrm>
            <a:off x="10673625" y="3098800"/>
            <a:ext cx="621000" cy="602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600">
                <a:latin typeface="Calibri"/>
                <a:ea typeface="Calibri"/>
                <a:cs typeface="Calibri"/>
                <a:sym typeface="Calibri"/>
              </a:rPr>
              <a:t>z’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7" name="Google Shape;607;p42"/>
          <p:cNvCxnSpPr>
            <a:stCxn id="603" idx="0"/>
            <a:endCxn id="604" idx="2"/>
          </p:cNvCxnSpPr>
          <p:nvPr/>
        </p:nvCxnSpPr>
        <p:spPr>
          <a:xfrm flipH="1" rot="10800000">
            <a:off x="5044300" y="2637775"/>
            <a:ext cx="1437300" cy="1023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08" name="Google Shape;608;p42"/>
          <p:cNvCxnSpPr>
            <a:stCxn id="603" idx="7"/>
            <a:endCxn id="605" idx="3"/>
          </p:cNvCxnSpPr>
          <p:nvPr/>
        </p:nvCxnSpPr>
        <p:spPr>
          <a:xfrm flipH="1" rot="10800000">
            <a:off x="5263857" y="2933551"/>
            <a:ext cx="3335100" cy="816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9" name="Google Shape;609;p42"/>
          <p:cNvCxnSpPr>
            <a:stCxn id="603" idx="6"/>
            <a:endCxn id="606" idx="2"/>
          </p:cNvCxnSpPr>
          <p:nvPr/>
        </p:nvCxnSpPr>
        <p:spPr>
          <a:xfrm flipH="1" rot="10800000">
            <a:off x="5354800" y="3399925"/>
            <a:ext cx="5318700" cy="562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10" name="Google Shape;610;p42"/>
          <p:cNvCxnSpPr>
            <a:stCxn id="604" idx="6"/>
            <a:endCxn id="605" idx="2"/>
          </p:cNvCxnSpPr>
          <p:nvPr/>
        </p:nvCxnSpPr>
        <p:spPr>
          <a:xfrm>
            <a:off x="7102575" y="2637850"/>
            <a:ext cx="1405500" cy="82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1" name="Google Shape;611;p42"/>
          <p:cNvCxnSpPr>
            <a:stCxn id="605" idx="6"/>
            <a:endCxn id="606" idx="1"/>
          </p:cNvCxnSpPr>
          <p:nvPr/>
        </p:nvCxnSpPr>
        <p:spPr>
          <a:xfrm>
            <a:off x="9129050" y="2720625"/>
            <a:ext cx="1635600" cy="466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2" name="Google Shape;612;p42"/>
          <p:cNvSpPr txBox="1"/>
          <p:nvPr/>
        </p:nvSpPr>
        <p:spPr>
          <a:xfrm>
            <a:off x="733775" y="1542825"/>
            <a:ext cx="329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613" name="Google Shape;613;p42"/>
          <p:cNvSpPr txBox="1"/>
          <p:nvPr>
            <p:ph idx="1" type="body"/>
          </p:nvPr>
        </p:nvSpPr>
        <p:spPr>
          <a:xfrm>
            <a:off x="838200" y="1825625"/>
            <a:ext cx="3804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We find a few exemplars in the two ontologies, x and y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If d(x,y) is high we can discard all (x,z) links where d(y,z) is low.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6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5900"/>
              <a:t>Introduction</a:t>
            </a:r>
            <a:endParaRPr sz="5900"/>
          </a:p>
        </p:txBody>
      </p:sp>
      <p:sp>
        <p:nvSpPr>
          <p:cNvPr id="252" name="Google Shape;252;p16"/>
          <p:cNvSpPr txBox="1"/>
          <p:nvPr>
            <p:ph idx="1" type="subTitle"/>
          </p:nvPr>
        </p:nvSpPr>
        <p:spPr>
          <a:xfrm>
            <a:off x="720934" y="2838917"/>
            <a:ext cx="4048800" cy="19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LogMap2</a:t>
            </a:r>
            <a:endParaRPr/>
          </a:p>
        </p:txBody>
      </p:sp>
      <p:sp>
        <p:nvSpPr>
          <p:cNvPr id="620" name="Google Shape;620;p43"/>
          <p:cNvSpPr/>
          <p:nvPr/>
        </p:nvSpPr>
        <p:spPr>
          <a:xfrm>
            <a:off x="1241775" y="2191925"/>
            <a:ext cx="1185300" cy="86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Create Indexes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43"/>
          <p:cNvSpPr/>
          <p:nvPr/>
        </p:nvSpPr>
        <p:spPr>
          <a:xfrm>
            <a:off x="3076238" y="2191925"/>
            <a:ext cx="1185300" cy="86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Compute Anchors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43"/>
          <p:cNvSpPr/>
          <p:nvPr/>
        </p:nvSpPr>
        <p:spPr>
          <a:xfrm>
            <a:off x="4910700" y="2191925"/>
            <a:ext cx="1185300" cy="86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Repair Mappings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43"/>
          <p:cNvSpPr/>
          <p:nvPr/>
        </p:nvSpPr>
        <p:spPr>
          <a:xfrm>
            <a:off x="7095100" y="3650075"/>
            <a:ext cx="1185300" cy="86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Add New Mapping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43"/>
          <p:cNvSpPr/>
          <p:nvPr/>
        </p:nvSpPr>
        <p:spPr>
          <a:xfrm>
            <a:off x="6779938" y="2079038"/>
            <a:ext cx="1815625" cy="1091275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Expand?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43"/>
          <p:cNvSpPr/>
          <p:nvPr/>
        </p:nvSpPr>
        <p:spPr>
          <a:xfrm>
            <a:off x="9439425" y="2191925"/>
            <a:ext cx="1185300" cy="86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Compute Overlap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6" name="Google Shape;626;p43"/>
          <p:cNvCxnSpPr>
            <a:endCxn id="620" idx="1"/>
          </p:cNvCxnSpPr>
          <p:nvPr/>
        </p:nvCxnSpPr>
        <p:spPr>
          <a:xfrm flipH="1" rot="10800000">
            <a:off x="479775" y="2624675"/>
            <a:ext cx="762000" cy="1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7" name="Google Shape;627;p43"/>
          <p:cNvCxnSpPr>
            <a:stCxn id="620" idx="3"/>
            <a:endCxn id="621" idx="1"/>
          </p:cNvCxnSpPr>
          <p:nvPr/>
        </p:nvCxnSpPr>
        <p:spPr>
          <a:xfrm>
            <a:off x="2427075" y="2624675"/>
            <a:ext cx="649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8" name="Google Shape;628;p43"/>
          <p:cNvCxnSpPr>
            <a:stCxn id="621" idx="3"/>
            <a:endCxn id="622" idx="1"/>
          </p:cNvCxnSpPr>
          <p:nvPr/>
        </p:nvCxnSpPr>
        <p:spPr>
          <a:xfrm>
            <a:off x="4261538" y="2624675"/>
            <a:ext cx="649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9" name="Google Shape;629;p43"/>
          <p:cNvCxnSpPr>
            <a:stCxn id="622" idx="3"/>
            <a:endCxn id="624" idx="1"/>
          </p:cNvCxnSpPr>
          <p:nvPr/>
        </p:nvCxnSpPr>
        <p:spPr>
          <a:xfrm>
            <a:off x="6096000" y="2624675"/>
            <a:ext cx="684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0" name="Google Shape;630;p43"/>
          <p:cNvCxnSpPr>
            <a:stCxn id="624" idx="3"/>
            <a:endCxn id="625" idx="1"/>
          </p:cNvCxnSpPr>
          <p:nvPr/>
        </p:nvCxnSpPr>
        <p:spPr>
          <a:xfrm>
            <a:off x="8595563" y="2624675"/>
            <a:ext cx="843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1" name="Google Shape;631;p43"/>
          <p:cNvCxnSpPr>
            <a:stCxn id="624" idx="2"/>
            <a:endCxn id="623" idx="0"/>
          </p:cNvCxnSpPr>
          <p:nvPr/>
        </p:nvCxnSpPr>
        <p:spPr>
          <a:xfrm>
            <a:off x="7687750" y="3170313"/>
            <a:ext cx="0" cy="479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2" name="Google Shape;632;p43"/>
          <p:cNvCxnSpPr>
            <a:stCxn id="623" idx="1"/>
            <a:endCxn id="622" idx="2"/>
          </p:cNvCxnSpPr>
          <p:nvPr/>
        </p:nvCxnSpPr>
        <p:spPr>
          <a:xfrm rot="10800000">
            <a:off x="5503300" y="3057425"/>
            <a:ext cx="1591800" cy="10254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3" name="Google Shape;633;p43"/>
          <p:cNvCxnSpPr>
            <a:stCxn id="625" idx="3"/>
          </p:cNvCxnSpPr>
          <p:nvPr/>
        </p:nvCxnSpPr>
        <p:spPr>
          <a:xfrm>
            <a:off x="10624725" y="2624675"/>
            <a:ext cx="494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4" name="Google Shape;634;p43"/>
          <p:cNvSpPr/>
          <p:nvPr/>
        </p:nvSpPr>
        <p:spPr>
          <a:xfrm>
            <a:off x="362175" y="3466925"/>
            <a:ext cx="4779000" cy="1662600"/>
          </a:xfrm>
          <a:prstGeom prst="roundRect">
            <a:avLst>
              <a:gd fmla="val 16667" name="adj"/>
            </a:avLst>
          </a:prstGeom>
          <a:solidFill>
            <a:srgbClr val="B94F8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Create indexes</a:t>
            </a:r>
            <a:endParaRPr b="1" sz="2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Group terms according to the words used in their labels</a:t>
            </a:r>
            <a:endParaRPr sz="2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43"/>
          <p:cNvSpPr/>
          <p:nvPr/>
        </p:nvSpPr>
        <p:spPr>
          <a:xfrm>
            <a:off x="1270488" y="3854131"/>
            <a:ext cx="4779000" cy="1662600"/>
          </a:xfrm>
          <a:prstGeom prst="roundRect">
            <a:avLst>
              <a:gd fmla="val 16667" name="adj"/>
            </a:avLst>
          </a:prstGeom>
          <a:solidFill>
            <a:srgbClr val="B94F8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Compute Anchors</a:t>
            </a:r>
            <a:endParaRPr b="1" sz="2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Find initial mapping based on entities with the exact same label</a:t>
            </a:r>
            <a:endParaRPr sz="2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43"/>
          <p:cNvSpPr/>
          <p:nvPr/>
        </p:nvSpPr>
        <p:spPr>
          <a:xfrm>
            <a:off x="2239925" y="4279263"/>
            <a:ext cx="4779000" cy="1662600"/>
          </a:xfrm>
          <a:prstGeom prst="roundRect">
            <a:avLst>
              <a:gd fmla="val 16667" name="adj"/>
            </a:avLst>
          </a:prstGeom>
          <a:solidFill>
            <a:srgbClr val="B94F8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Repair Mappings</a:t>
            </a:r>
            <a:endParaRPr b="1" sz="2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If the ontology is not consistent remove mappings until consistent</a:t>
            </a:r>
            <a:endParaRPr sz="2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43"/>
          <p:cNvSpPr/>
          <p:nvPr/>
        </p:nvSpPr>
        <p:spPr>
          <a:xfrm>
            <a:off x="3209363" y="4704394"/>
            <a:ext cx="4779000" cy="1662600"/>
          </a:xfrm>
          <a:prstGeom prst="roundRect">
            <a:avLst>
              <a:gd fmla="val 16667" name="adj"/>
            </a:avLst>
          </a:prstGeom>
          <a:solidFill>
            <a:srgbClr val="B94F8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Add new mappings</a:t>
            </a:r>
            <a:endParaRPr b="1" sz="2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Add partially matching string labels.</a:t>
            </a:r>
            <a:endParaRPr sz="2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Don’t try mappings already attempted</a:t>
            </a:r>
            <a:endParaRPr sz="2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43"/>
          <p:cNvSpPr/>
          <p:nvPr/>
        </p:nvSpPr>
        <p:spPr>
          <a:xfrm>
            <a:off x="4178800" y="5129525"/>
            <a:ext cx="4779000" cy="1662600"/>
          </a:xfrm>
          <a:prstGeom prst="roundRect">
            <a:avLst>
              <a:gd fmla="val 16667" name="adj"/>
            </a:avLst>
          </a:prstGeom>
          <a:solidFill>
            <a:srgbClr val="B94F8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Compute Overlap</a:t>
            </a:r>
            <a:endParaRPr b="1" sz="2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Find a single ontology containing only the elements matched</a:t>
            </a:r>
            <a:endParaRPr sz="2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4"/>
          <p:cNvSpPr/>
          <p:nvPr/>
        </p:nvSpPr>
        <p:spPr>
          <a:xfrm>
            <a:off x="7998175" y="2099725"/>
            <a:ext cx="4090200" cy="2604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44"/>
          <p:cNvSpPr/>
          <p:nvPr/>
        </p:nvSpPr>
        <p:spPr>
          <a:xfrm>
            <a:off x="5183475" y="1815625"/>
            <a:ext cx="2264400" cy="3499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4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LogMap2 - Example</a:t>
            </a:r>
            <a:endParaRPr/>
          </a:p>
        </p:txBody>
      </p:sp>
      <p:sp>
        <p:nvSpPr>
          <p:cNvPr id="647" name="Google Shape;647;p44"/>
          <p:cNvSpPr/>
          <p:nvPr/>
        </p:nvSpPr>
        <p:spPr>
          <a:xfrm>
            <a:off x="5504438" y="1981300"/>
            <a:ext cx="1533300" cy="592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animal or vegetable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44"/>
          <p:cNvSpPr/>
          <p:nvPr/>
        </p:nvSpPr>
        <p:spPr>
          <a:xfrm>
            <a:off x="5504438" y="3214375"/>
            <a:ext cx="1533300" cy="592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animal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44"/>
          <p:cNvSpPr/>
          <p:nvPr/>
        </p:nvSpPr>
        <p:spPr>
          <a:xfrm>
            <a:off x="5504438" y="4222850"/>
            <a:ext cx="1533300" cy="592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cat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44"/>
          <p:cNvSpPr/>
          <p:nvPr/>
        </p:nvSpPr>
        <p:spPr>
          <a:xfrm>
            <a:off x="8171950" y="2661225"/>
            <a:ext cx="1533300" cy="592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animal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44"/>
          <p:cNvSpPr/>
          <p:nvPr/>
        </p:nvSpPr>
        <p:spPr>
          <a:xfrm>
            <a:off x="10429325" y="2661225"/>
            <a:ext cx="1533300" cy="592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vegetable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44"/>
          <p:cNvSpPr/>
          <p:nvPr/>
        </p:nvSpPr>
        <p:spPr>
          <a:xfrm>
            <a:off x="8971275" y="3807175"/>
            <a:ext cx="1533300" cy="592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cat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53" name="Google Shape;653;p44"/>
          <p:cNvCxnSpPr>
            <a:stCxn id="648" idx="0"/>
            <a:endCxn id="647" idx="4"/>
          </p:cNvCxnSpPr>
          <p:nvPr/>
        </p:nvCxnSpPr>
        <p:spPr>
          <a:xfrm rot="10800000">
            <a:off x="6271088" y="2574175"/>
            <a:ext cx="0" cy="640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4" name="Google Shape;654;p44"/>
          <p:cNvCxnSpPr>
            <a:stCxn id="649" idx="0"/>
            <a:endCxn id="648" idx="4"/>
          </p:cNvCxnSpPr>
          <p:nvPr/>
        </p:nvCxnSpPr>
        <p:spPr>
          <a:xfrm rot="10800000">
            <a:off x="6271088" y="3807050"/>
            <a:ext cx="0" cy="415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5" name="Google Shape;655;p44"/>
          <p:cNvCxnSpPr>
            <a:stCxn id="652" idx="0"/>
            <a:endCxn id="650" idx="4"/>
          </p:cNvCxnSpPr>
          <p:nvPr/>
        </p:nvCxnSpPr>
        <p:spPr>
          <a:xfrm rot="10800000">
            <a:off x="8938725" y="3253975"/>
            <a:ext cx="799200" cy="553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6" name="Google Shape;656;p44"/>
          <p:cNvSpPr txBox="1"/>
          <p:nvPr/>
        </p:nvSpPr>
        <p:spPr>
          <a:xfrm>
            <a:off x="9799025" y="2548525"/>
            <a:ext cx="630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200">
                <a:latin typeface="Calibri"/>
                <a:ea typeface="Calibri"/>
                <a:cs typeface="Calibri"/>
                <a:sym typeface="Calibri"/>
              </a:rPr>
              <a:t>≠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44"/>
          <p:cNvSpPr/>
          <p:nvPr/>
        </p:nvSpPr>
        <p:spPr>
          <a:xfrm>
            <a:off x="1044225" y="1615250"/>
            <a:ext cx="3396000" cy="59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Anchor mappings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58" name="Google Shape;658;p44"/>
          <p:cNvCxnSpPr>
            <a:stCxn id="648" idx="6"/>
            <a:endCxn id="650" idx="2"/>
          </p:cNvCxnSpPr>
          <p:nvPr/>
        </p:nvCxnSpPr>
        <p:spPr>
          <a:xfrm flipH="1" rot="10800000">
            <a:off x="7037738" y="2957575"/>
            <a:ext cx="1134300" cy="5532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59" name="Google Shape;659;p44"/>
          <p:cNvCxnSpPr>
            <a:stCxn id="649" idx="6"/>
            <a:endCxn id="652" idx="2"/>
          </p:cNvCxnSpPr>
          <p:nvPr/>
        </p:nvCxnSpPr>
        <p:spPr>
          <a:xfrm flipH="1" rot="10800000">
            <a:off x="7037738" y="4103450"/>
            <a:ext cx="1933500" cy="4158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60" name="Google Shape;660;p44"/>
          <p:cNvSpPr/>
          <p:nvPr/>
        </p:nvSpPr>
        <p:spPr>
          <a:xfrm>
            <a:off x="1044225" y="2328155"/>
            <a:ext cx="3396000" cy="59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Inconsistent? NO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44"/>
          <p:cNvSpPr/>
          <p:nvPr/>
        </p:nvSpPr>
        <p:spPr>
          <a:xfrm>
            <a:off x="1044225" y="3041060"/>
            <a:ext cx="3396000" cy="59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Expand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2" name="Google Shape;662;p44"/>
          <p:cNvCxnSpPr>
            <a:stCxn id="647" idx="6"/>
            <a:endCxn id="651" idx="0"/>
          </p:cNvCxnSpPr>
          <p:nvPr/>
        </p:nvCxnSpPr>
        <p:spPr>
          <a:xfrm>
            <a:off x="7037738" y="2277700"/>
            <a:ext cx="4158300" cy="3834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63" name="Google Shape;663;p44"/>
          <p:cNvSpPr/>
          <p:nvPr/>
        </p:nvSpPr>
        <p:spPr>
          <a:xfrm>
            <a:off x="1044225" y="3753965"/>
            <a:ext cx="3396000" cy="59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Inconsistent? YES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44"/>
          <p:cNvSpPr/>
          <p:nvPr/>
        </p:nvSpPr>
        <p:spPr>
          <a:xfrm>
            <a:off x="1044225" y="4466870"/>
            <a:ext cx="3396000" cy="59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Repair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44"/>
          <p:cNvSpPr/>
          <p:nvPr/>
        </p:nvSpPr>
        <p:spPr>
          <a:xfrm>
            <a:off x="1044225" y="5179775"/>
            <a:ext cx="3396000" cy="59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Compute Overlap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AgreementMakerLight</a:t>
            </a:r>
            <a:endParaRPr/>
          </a:p>
        </p:txBody>
      </p:sp>
      <p:sp>
        <p:nvSpPr>
          <p:cNvPr id="672" name="Google Shape;672;p45"/>
          <p:cNvSpPr txBox="1"/>
          <p:nvPr>
            <p:ph idx="1" type="body"/>
          </p:nvPr>
        </p:nvSpPr>
        <p:spPr>
          <a:xfrm>
            <a:off x="838200" y="1825625"/>
            <a:ext cx="52014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Flexible approach using 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b="1" lang="en-IE"/>
              <a:t>Matchers: </a:t>
            </a:r>
            <a:r>
              <a:rPr lang="en-IE"/>
              <a:t>compare two ontologies and return an Alignment between them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en-IE"/>
              <a:t>Selectors: </a:t>
            </a:r>
            <a:r>
              <a:rPr lang="en-IE"/>
              <a:t> trim an Alignment by excluding mappings below a given similarity threshold and excluding competing mappings</a:t>
            </a:r>
            <a:endParaRPr/>
          </a:p>
        </p:txBody>
      </p:sp>
      <p:pic>
        <p:nvPicPr>
          <p:cNvPr id="673" name="Google Shape;67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3350" y="1404075"/>
            <a:ext cx="5257375" cy="4484975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45"/>
          <p:cNvSpPr txBox="1"/>
          <p:nvPr/>
        </p:nvSpPr>
        <p:spPr>
          <a:xfrm>
            <a:off x="597300" y="6528750"/>
            <a:ext cx="1099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Garamond"/>
                <a:ea typeface="Garamond"/>
                <a:cs typeface="Garamond"/>
                <a:sym typeface="Garamond"/>
              </a:rPr>
              <a:t>Source: Faria et al., </a:t>
            </a:r>
            <a:r>
              <a:rPr lang="en-IE" u="sng">
                <a:solidFill>
                  <a:schemeClr val="hlink"/>
                </a:solidFill>
                <a:latin typeface="Garamond"/>
                <a:ea typeface="Garamond"/>
                <a:cs typeface="Garamond"/>
                <a:sym typeface="Garamond"/>
                <a:hlinkClick r:id="rId4"/>
              </a:rPr>
              <a:t>http://disi.unitn.it/~p2p/RelatedWork/Matching/Feriae_AgreementMakerLight13.pdf</a:t>
            </a:r>
            <a:endParaRPr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5100" y="990814"/>
            <a:ext cx="2783775" cy="2104212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46"/>
          <p:cNvSpPr/>
          <p:nvPr/>
        </p:nvSpPr>
        <p:spPr>
          <a:xfrm>
            <a:off x="9207403" y="159925"/>
            <a:ext cx="2783700" cy="762300"/>
          </a:xfrm>
          <a:prstGeom prst="cloudCallout">
            <a:avLst>
              <a:gd fmla="val -17469" name="adj1"/>
              <a:gd fmla="val 216562" name="adj2"/>
            </a:avLst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6"/>
          <p:cNvSpPr txBox="1"/>
          <p:nvPr/>
        </p:nvSpPr>
        <p:spPr>
          <a:xfrm>
            <a:off x="9689625" y="292200"/>
            <a:ext cx="23229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9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‘Naisc’ means ‘links’ in Irish and is pronounced ‘nashk’.</a:t>
            </a:r>
            <a:endParaRPr sz="9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683" name="Google Shape;68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197" y="419575"/>
            <a:ext cx="3314625" cy="1165575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46"/>
          <p:cNvSpPr/>
          <p:nvPr/>
        </p:nvSpPr>
        <p:spPr>
          <a:xfrm>
            <a:off x="1379675" y="1786375"/>
            <a:ext cx="820800" cy="891000"/>
          </a:xfrm>
          <a:prstGeom prst="foldedCorner">
            <a:avLst>
              <a:gd fmla="val 16667" name="adj"/>
            </a:avLst>
          </a:prstGeom>
          <a:solidFill>
            <a:srgbClr val="7E57C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Roboto"/>
                <a:ea typeface="Roboto"/>
                <a:cs typeface="Roboto"/>
                <a:sym typeface="Roboto"/>
              </a:rPr>
              <a:t>RDF Doc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5" name="Google Shape;685;p46"/>
          <p:cNvSpPr/>
          <p:nvPr/>
        </p:nvSpPr>
        <p:spPr>
          <a:xfrm>
            <a:off x="1379675" y="2941577"/>
            <a:ext cx="820800" cy="891000"/>
          </a:xfrm>
          <a:prstGeom prst="foldedCorner">
            <a:avLst>
              <a:gd fmla="val 16667" name="adj"/>
            </a:avLst>
          </a:prstGeom>
          <a:solidFill>
            <a:srgbClr val="7E57C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Roboto"/>
                <a:ea typeface="Roboto"/>
                <a:cs typeface="Roboto"/>
                <a:sym typeface="Roboto"/>
              </a:rPr>
              <a:t>RDF Doc 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6" name="Google Shape;686;p46"/>
          <p:cNvSpPr/>
          <p:nvPr/>
        </p:nvSpPr>
        <p:spPr>
          <a:xfrm>
            <a:off x="3036149" y="2444583"/>
            <a:ext cx="1249500" cy="618300"/>
          </a:xfrm>
          <a:prstGeom prst="roundRect">
            <a:avLst>
              <a:gd fmla="val 16667" name="adj"/>
            </a:avLst>
          </a:prstGeom>
          <a:solidFill>
            <a:srgbClr val="00968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Blocking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Strategy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7" name="Google Shape;687;p46"/>
          <p:cNvSpPr/>
          <p:nvPr/>
        </p:nvSpPr>
        <p:spPr>
          <a:xfrm>
            <a:off x="5245414" y="2444583"/>
            <a:ext cx="1249500" cy="618300"/>
          </a:xfrm>
          <a:prstGeom prst="roundRect">
            <a:avLst>
              <a:gd fmla="val 16667" name="adj"/>
            </a:avLst>
          </a:prstGeom>
          <a:solidFill>
            <a:srgbClr val="00968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Lens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8" name="Google Shape;688;p46"/>
          <p:cNvSpPr/>
          <p:nvPr/>
        </p:nvSpPr>
        <p:spPr>
          <a:xfrm>
            <a:off x="7706101" y="2444583"/>
            <a:ext cx="1249500" cy="618300"/>
          </a:xfrm>
          <a:prstGeom prst="roundRect">
            <a:avLst>
              <a:gd fmla="val 16667" name="adj"/>
            </a:avLst>
          </a:prstGeom>
          <a:solidFill>
            <a:srgbClr val="00968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Text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Feature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9" name="Google Shape;689;p46"/>
          <p:cNvSpPr/>
          <p:nvPr/>
        </p:nvSpPr>
        <p:spPr>
          <a:xfrm>
            <a:off x="7706101" y="3658188"/>
            <a:ext cx="1249500" cy="618300"/>
          </a:xfrm>
          <a:prstGeom prst="roundRect">
            <a:avLst>
              <a:gd fmla="val 16667" name="adj"/>
            </a:avLst>
          </a:prstGeom>
          <a:solidFill>
            <a:srgbClr val="00968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Scorer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0" name="Google Shape;690;p46"/>
          <p:cNvSpPr/>
          <p:nvPr/>
        </p:nvSpPr>
        <p:spPr>
          <a:xfrm>
            <a:off x="7706101" y="4813390"/>
            <a:ext cx="1249500" cy="618300"/>
          </a:xfrm>
          <a:prstGeom prst="roundRect">
            <a:avLst>
              <a:gd fmla="val 16667" name="adj"/>
            </a:avLst>
          </a:prstGeom>
          <a:solidFill>
            <a:srgbClr val="00968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Matcher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1" name="Google Shape;691;p46"/>
          <p:cNvSpPr/>
          <p:nvPr/>
        </p:nvSpPr>
        <p:spPr>
          <a:xfrm>
            <a:off x="5848099" y="4813390"/>
            <a:ext cx="1249500" cy="618300"/>
          </a:xfrm>
          <a:prstGeom prst="roundRect">
            <a:avLst>
              <a:gd fmla="val 16667" name="adj"/>
            </a:avLst>
          </a:prstGeom>
          <a:solidFill>
            <a:srgbClr val="00968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Constraint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2" name="Google Shape;692;p46"/>
          <p:cNvSpPr/>
          <p:nvPr/>
        </p:nvSpPr>
        <p:spPr>
          <a:xfrm>
            <a:off x="2466735" y="2477817"/>
            <a:ext cx="436500" cy="55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7702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46"/>
          <p:cNvSpPr/>
          <p:nvPr/>
        </p:nvSpPr>
        <p:spPr>
          <a:xfrm>
            <a:off x="4602070" y="2477746"/>
            <a:ext cx="436500" cy="55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7702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46"/>
          <p:cNvSpPr/>
          <p:nvPr/>
        </p:nvSpPr>
        <p:spPr>
          <a:xfrm>
            <a:off x="6833551" y="2477817"/>
            <a:ext cx="436500" cy="55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7702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46"/>
          <p:cNvSpPr/>
          <p:nvPr/>
        </p:nvSpPr>
        <p:spPr>
          <a:xfrm rot="5400000">
            <a:off x="8134812" y="3053696"/>
            <a:ext cx="392400" cy="61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7702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6"/>
          <p:cNvSpPr/>
          <p:nvPr/>
        </p:nvSpPr>
        <p:spPr>
          <a:xfrm rot="5400000">
            <a:off x="8134812" y="4267301"/>
            <a:ext cx="392400" cy="61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7702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46"/>
          <p:cNvSpPr/>
          <p:nvPr/>
        </p:nvSpPr>
        <p:spPr>
          <a:xfrm>
            <a:off x="3036149" y="4718195"/>
            <a:ext cx="1249500" cy="510000"/>
          </a:xfrm>
          <a:prstGeom prst="can">
            <a:avLst>
              <a:gd fmla="val 25000" name="adj"/>
            </a:avLst>
          </a:prstGeom>
          <a:solidFill>
            <a:srgbClr val="7F7F7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Roboto"/>
                <a:ea typeface="Roboto"/>
                <a:cs typeface="Roboto"/>
                <a:sym typeface="Roboto"/>
              </a:rPr>
              <a:t>SPARQL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98" name="Google Shape;698;p46"/>
          <p:cNvCxnSpPr>
            <a:stCxn id="697" idx="1"/>
            <a:endCxn id="687" idx="2"/>
          </p:cNvCxnSpPr>
          <p:nvPr/>
        </p:nvCxnSpPr>
        <p:spPr>
          <a:xfrm flipH="1" rot="10800000">
            <a:off x="3660899" y="3062795"/>
            <a:ext cx="2209200" cy="1655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9" name="Google Shape;699;p46"/>
          <p:cNvCxnSpPr>
            <a:stCxn id="691" idx="3"/>
            <a:endCxn id="690" idx="1"/>
          </p:cNvCxnSpPr>
          <p:nvPr/>
        </p:nvCxnSpPr>
        <p:spPr>
          <a:xfrm>
            <a:off x="7097599" y="5122540"/>
            <a:ext cx="6084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0" name="Google Shape;700;p46"/>
          <p:cNvSpPr/>
          <p:nvPr/>
        </p:nvSpPr>
        <p:spPr>
          <a:xfrm flipH="1" rot="10800000">
            <a:off x="1608934" y="3915799"/>
            <a:ext cx="1303200" cy="1352100"/>
          </a:xfrm>
          <a:prstGeom prst="bentArrow">
            <a:avLst>
              <a:gd fmla="val 21604" name="adj1"/>
              <a:gd fmla="val 21743" name="adj2"/>
              <a:gd fmla="val 25000" name="adj3"/>
              <a:gd fmla="val 43750" name="adj4"/>
            </a:avLst>
          </a:prstGeom>
          <a:solidFill>
            <a:srgbClr val="C7702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46"/>
          <p:cNvSpPr/>
          <p:nvPr/>
        </p:nvSpPr>
        <p:spPr>
          <a:xfrm>
            <a:off x="5245414" y="3658188"/>
            <a:ext cx="1249500" cy="618300"/>
          </a:xfrm>
          <a:prstGeom prst="roundRect">
            <a:avLst>
              <a:gd fmla="val 16667" name="adj"/>
            </a:avLst>
          </a:prstGeom>
          <a:solidFill>
            <a:srgbClr val="00968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Graph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Feature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02" name="Google Shape;702;p46"/>
          <p:cNvCxnSpPr>
            <a:stCxn id="697" idx="4"/>
            <a:endCxn id="701" idx="2"/>
          </p:cNvCxnSpPr>
          <p:nvPr/>
        </p:nvCxnSpPr>
        <p:spPr>
          <a:xfrm flipH="1" rot="10800000">
            <a:off x="4285649" y="4276595"/>
            <a:ext cx="1584600" cy="696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3" name="Google Shape;703;p46"/>
          <p:cNvSpPr/>
          <p:nvPr/>
        </p:nvSpPr>
        <p:spPr>
          <a:xfrm>
            <a:off x="6833551" y="3691351"/>
            <a:ext cx="436500" cy="55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7702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6"/>
          <p:cNvSpPr/>
          <p:nvPr/>
        </p:nvSpPr>
        <p:spPr>
          <a:xfrm rot="2221064">
            <a:off x="4610833" y="3267480"/>
            <a:ext cx="418561" cy="57820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7702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6"/>
          <p:cNvSpPr txBox="1"/>
          <p:nvPr/>
        </p:nvSpPr>
        <p:spPr>
          <a:xfrm>
            <a:off x="597300" y="6528750"/>
            <a:ext cx="1099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Garamond"/>
                <a:ea typeface="Garamond"/>
                <a:cs typeface="Garamond"/>
                <a:sym typeface="Garamond"/>
              </a:rPr>
              <a:t>Source: McCrae and Buitelaar </a:t>
            </a:r>
            <a:r>
              <a:rPr lang="en-IE" u="sng">
                <a:solidFill>
                  <a:schemeClr val="hlink"/>
                </a:solidFill>
                <a:latin typeface="Garamond"/>
                <a:ea typeface="Garamond"/>
                <a:cs typeface="Garamond"/>
                <a:sym typeface="Garamond"/>
                <a:hlinkClick r:id="rId5"/>
              </a:rPr>
              <a:t>http://www.cit.iit.bas.bg/CIT_2018/v-18-1/10_paper.pdf</a:t>
            </a:r>
            <a:endParaRPr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06" name="Google Shape;706;p46"/>
          <p:cNvSpPr/>
          <p:nvPr/>
        </p:nvSpPr>
        <p:spPr>
          <a:xfrm>
            <a:off x="9350975" y="4863625"/>
            <a:ext cx="2549400" cy="174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Highly flexible and configurable matching tool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Naisc Steps</a:t>
            </a:r>
            <a:endParaRPr/>
          </a:p>
        </p:txBody>
      </p:sp>
      <p:sp>
        <p:nvSpPr>
          <p:cNvPr id="713" name="Google Shape;713;p47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b="1" lang="en-IE"/>
              <a:t>Blocking</a:t>
            </a:r>
            <a:r>
              <a:rPr lang="en-IE"/>
              <a:t> Find the potential candidate alignments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b="1" lang="en-IE"/>
              <a:t>Lens</a:t>
            </a:r>
            <a:r>
              <a:rPr lang="en-IE"/>
              <a:t> Find text features for element-level mapping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b="1" lang="en-IE"/>
              <a:t>Text Features</a:t>
            </a:r>
            <a:r>
              <a:rPr lang="en-IE"/>
              <a:t> Use NLP to extract scores for element-level mapping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b="1" lang="en-IE"/>
              <a:t>Graph Features </a:t>
            </a:r>
            <a:r>
              <a:rPr lang="en-IE"/>
              <a:t>Extract structure-level features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b="1" lang="en-IE"/>
              <a:t>Scorer </a:t>
            </a:r>
            <a:r>
              <a:rPr lang="en-IE"/>
              <a:t>Estimate the likelihood of each alignment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b="1" lang="en-IE"/>
              <a:t>Matcher </a:t>
            </a:r>
            <a:r>
              <a:rPr lang="en-IE"/>
              <a:t>Find best overall linking from scores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b="1" lang="en-IE"/>
              <a:t>Constraints</a:t>
            </a:r>
            <a:r>
              <a:rPr lang="en-IE"/>
              <a:t> Specific rules such as </a:t>
            </a:r>
            <a:r>
              <a:rPr i="1" lang="en-IE"/>
              <a:t>unique assignment</a:t>
            </a:r>
            <a:r>
              <a:rPr lang="en-IE"/>
              <a:t> or </a:t>
            </a:r>
            <a:r>
              <a:rPr i="1" lang="en-IE"/>
              <a:t>reasoners</a:t>
            </a:r>
            <a:endParaRPr i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8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Conclusion</a:t>
            </a:r>
            <a:endParaRPr/>
          </a:p>
        </p:txBody>
      </p:sp>
      <p:sp>
        <p:nvSpPr>
          <p:cNvPr id="720" name="Google Shape;720;p48"/>
          <p:cNvSpPr txBox="1"/>
          <p:nvPr>
            <p:ph idx="1" type="subTitle"/>
          </p:nvPr>
        </p:nvSpPr>
        <p:spPr>
          <a:xfrm>
            <a:off x="720934" y="2838917"/>
            <a:ext cx="4048800" cy="19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4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Key points</a:t>
            </a:r>
            <a:endParaRPr/>
          </a:p>
        </p:txBody>
      </p:sp>
      <p:sp>
        <p:nvSpPr>
          <p:cNvPr id="727" name="Google Shape;727;p49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Element-level vs. Structure-level features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Element-level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IE"/>
              <a:t>Linguistic features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IE"/>
              <a:t>Logical features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IE"/>
              <a:t>External features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Structure-level features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IE"/>
              <a:t>Unique assignment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IE"/>
              <a:t>Graph link prediction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Scalability issues for alignment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Alignment as a multi-step workflow (LogMap2, AML, Naisc)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5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Further Reading</a:t>
            </a:r>
            <a:endParaRPr/>
          </a:p>
        </p:txBody>
      </p:sp>
      <p:sp>
        <p:nvSpPr>
          <p:cNvPr id="734" name="Google Shape;734;p50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A Survey of Schema-based Matching Approaches. Shvaiko &amp; Euzenat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 u="sng">
                <a:solidFill>
                  <a:schemeClr val="hlink"/>
                </a:solidFill>
                <a:hlinkClick r:id="rId3"/>
              </a:rPr>
              <a:t>http://eprints.biblio.unitn.it/701/1/087.pdf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Survey on complex ontology matching. Thiéblin et al.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 u="sng">
                <a:solidFill>
                  <a:schemeClr val="hlink"/>
                </a:solidFill>
                <a:hlinkClick r:id="rId4"/>
              </a:rPr>
              <a:t>http://semantic-web-journal.org/system/files/swj2164.pdf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Large-Scale Ontology Matching: State-of-the-Art Analysis. Ochieng and Kyanda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	Available from Hardiman Library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What is knowledge graph alignment?</a:t>
            </a:r>
            <a:endParaRPr/>
          </a:p>
        </p:txBody>
      </p:sp>
      <p:sp>
        <p:nvSpPr>
          <p:cNvPr id="259" name="Google Shape;259;p17"/>
          <p:cNvSpPr/>
          <p:nvPr/>
        </p:nvSpPr>
        <p:spPr>
          <a:xfrm>
            <a:off x="1927650" y="1690825"/>
            <a:ext cx="1519800" cy="565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animal</a:t>
            </a: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708475" y="3363100"/>
            <a:ext cx="1519800" cy="565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cat</a:t>
            </a:r>
            <a:endParaRPr/>
          </a:p>
        </p:txBody>
      </p:sp>
      <p:sp>
        <p:nvSpPr>
          <p:cNvPr id="261" name="Google Shape;261;p17"/>
          <p:cNvSpPr/>
          <p:nvPr/>
        </p:nvSpPr>
        <p:spPr>
          <a:xfrm>
            <a:off x="3177750" y="3363100"/>
            <a:ext cx="1519800" cy="565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dog</a:t>
            </a:r>
            <a:endParaRPr/>
          </a:p>
        </p:txBody>
      </p:sp>
      <p:sp>
        <p:nvSpPr>
          <p:cNvPr id="262" name="Google Shape;262;p17"/>
          <p:cNvSpPr/>
          <p:nvPr/>
        </p:nvSpPr>
        <p:spPr>
          <a:xfrm>
            <a:off x="1927650" y="2598025"/>
            <a:ext cx="1519800" cy="565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mammal</a:t>
            </a:r>
            <a:endParaRPr/>
          </a:p>
        </p:txBody>
      </p:sp>
      <p:sp>
        <p:nvSpPr>
          <p:cNvPr id="263" name="Google Shape;263;p17"/>
          <p:cNvSpPr/>
          <p:nvPr/>
        </p:nvSpPr>
        <p:spPr>
          <a:xfrm>
            <a:off x="8223425" y="3429000"/>
            <a:ext cx="1519800" cy="565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dog</a:t>
            </a:r>
            <a:endParaRPr/>
          </a:p>
        </p:txBody>
      </p:sp>
      <p:sp>
        <p:nvSpPr>
          <p:cNvPr id="264" name="Google Shape;264;p17"/>
          <p:cNvSpPr/>
          <p:nvPr/>
        </p:nvSpPr>
        <p:spPr>
          <a:xfrm>
            <a:off x="6096000" y="4443275"/>
            <a:ext cx="1519800" cy="565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corgi</a:t>
            </a:r>
            <a:endParaRPr/>
          </a:p>
        </p:txBody>
      </p:sp>
      <p:sp>
        <p:nvSpPr>
          <p:cNvPr id="265" name="Google Shape;265;p17"/>
          <p:cNvSpPr/>
          <p:nvPr/>
        </p:nvSpPr>
        <p:spPr>
          <a:xfrm>
            <a:off x="8223425" y="4808825"/>
            <a:ext cx="1519800" cy="565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poodle</a:t>
            </a:r>
            <a:endParaRPr/>
          </a:p>
        </p:txBody>
      </p:sp>
      <p:sp>
        <p:nvSpPr>
          <p:cNvPr id="266" name="Google Shape;266;p17"/>
          <p:cNvSpPr/>
          <p:nvPr/>
        </p:nvSpPr>
        <p:spPr>
          <a:xfrm>
            <a:off x="10294200" y="4443275"/>
            <a:ext cx="1519800" cy="565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terrier</a:t>
            </a:r>
            <a:endParaRPr/>
          </a:p>
        </p:txBody>
      </p:sp>
      <p:cxnSp>
        <p:nvCxnSpPr>
          <p:cNvPr id="267" name="Google Shape;267;p17"/>
          <p:cNvCxnSpPr>
            <a:stCxn id="262" idx="0"/>
            <a:endCxn id="259" idx="4"/>
          </p:cNvCxnSpPr>
          <p:nvPr/>
        </p:nvCxnSpPr>
        <p:spPr>
          <a:xfrm rot="10800000">
            <a:off x="2687550" y="2256025"/>
            <a:ext cx="0" cy="342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8" name="Google Shape;268;p17"/>
          <p:cNvCxnSpPr>
            <a:stCxn id="260" idx="7"/>
            <a:endCxn id="262" idx="4"/>
          </p:cNvCxnSpPr>
          <p:nvPr/>
        </p:nvCxnSpPr>
        <p:spPr>
          <a:xfrm flipH="1" rot="10800000">
            <a:off x="2005705" y="3163272"/>
            <a:ext cx="681900" cy="282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9" name="Google Shape;269;p17"/>
          <p:cNvCxnSpPr>
            <a:stCxn id="261" idx="1"/>
            <a:endCxn id="262" idx="4"/>
          </p:cNvCxnSpPr>
          <p:nvPr/>
        </p:nvCxnSpPr>
        <p:spPr>
          <a:xfrm rot="10800000">
            <a:off x="2687520" y="3163272"/>
            <a:ext cx="712800" cy="282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0" name="Google Shape;270;p17"/>
          <p:cNvCxnSpPr>
            <a:stCxn id="264" idx="7"/>
            <a:endCxn id="263" idx="4"/>
          </p:cNvCxnSpPr>
          <p:nvPr/>
        </p:nvCxnSpPr>
        <p:spPr>
          <a:xfrm flipH="1" rot="10800000">
            <a:off x="7393230" y="3994147"/>
            <a:ext cx="1590000" cy="531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1" name="Google Shape;271;p17"/>
          <p:cNvCxnSpPr>
            <a:stCxn id="265" idx="0"/>
            <a:endCxn id="263" idx="4"/>
          </p:cNvCxnSpPr>
          <p:nvPr/>
        </p:nvCxnSpPr>
        <p:spPr>
          <a:xfrm rot="10800000">
            <a:off x="8983325" y="3994325"/>
            <a:ext cx="0" cy="814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2" name="Google Shape;272;p17"/>
          <p:cNvCxnSpPr>
            <a:stCxn id="266" idx="1"/>
            <a:endCxn id="263" idx="4"/>
          </p:cNvCxnSpPr>
          <p:nvPr/>
        </p:nvCxnSpPr>
        <p:spPr>
          <a:xfrm rot="10800000">
            <a:off x="8983470" y="3994147"/>
            <a:ext cx="1533300" cy="531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" name="Google Shape;273;p17"/>
          <p:cNvCxnSpPr>
            <a:stCxn id="261" idx="6"/>
            <a:endCxn id="263" idx="2"/>
          </p:cNvCxnSpPr>
          <p:nvPr/>
        </p:nvCxnSpPr>
        <p:spPr>
          <a:xfrm>
            <a:off x="4697550" y="3645700"/>
            <a:ext cx="3525900" cy="66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74" name="Google Shape;274;p17"/>
          <p:cNvSpPr/>
          <p:nvPr/>
        </p:nvSpPr>
        <p:spPr>
          <a:xfrm>
            <a:off x="333625" y="1408675"/>
            <a:ext cx="4689300" cy="4198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7"/>
          <p:cNvSpPr/>
          <p:nvPr/>
        </p:nvSpPr>
        <p:spPr>
          <a:xfrm>
            <a:off x="5843575" y="1408675"/>
            <a:ext cx="6102300" cy="4198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7"/>
          <p:cNvSpPr txBox="1"/>
          <p:nvPr/>
        </p:nvSpPr>
        <p:spPr>
          <a:xfrm>
            <a:off x="3177750" y="5083675"/>
            <a:ext cx="1881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KG</a:t>
            </a: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 1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7"/>
          <p:cNvSpPr txBox="1"/>
          <p:nvPr/>
        </p:nvSpPr>
        <p:spPr>
          <a:xfrm>
            <a:off x="10064575" y="1408675"/>
            <a:ext cx="1881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KG</a:t>
            </a: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 2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Problem statement</a:t>
            </a:r>
            <a:endParaRPr/>
          </a:p>
        </p:txBody>
      </p:sp>
      <p:sp>
        <p:nvSpPr>
          <p:cNvPr id="284" name="Google Shape;284;p18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Given two graphs, O</a:t>
            </a:r>
            <a:r>
              <a:rPr baseline="-25000" lang="en-IE"/>
              <a:t>1</a:t>
            </a:r>
            <a:r>
              <a:rPr lang="en-IE"/>
              <a:t> = { </a:t>
            </a:r>
            <a:r>
              <a:rPr i="1" lang="en-IE"/>
              <a:t>e</a:t>
            </a:r>
            <a:r>
              <a:rPr baseline="-25000" lang="en-IE"/>
              <a:t>1</a:t>
            </a:r>
            <a:r>
              <a:rPr lang="en-IE"/>
              <a:t>,...,</a:t>
            </a:r>
            <a:r>
              <a:rPr i="1" lang="en-IE"/>
              <a:t>e</a:t>
            </a:r>
            <a:r>
              <a:rPr baseline="-25000" lang="en-IE"/>
              <a:t>n</a:t>
            </a:r>
            <a:r>
              <a:rPr lang="en-IE"/>
              <a:t> } and O</a:t>
            </a:r>
            <a:r>
              <a:rPr baseline="-25000" lang="en-IE"/>
              <a:t>2</a:t>
            </a:r>
            <a:r>
              <a:rPr lang="en-IE"/>
              <a:t> = { </a:t>
            </a:r>
            <a:r>
              <a:rPr i="1" lang="en-IE"/>
              <a:t>e</a:t>
            </a:r>
            <a:r>
              <a:rPr lang="en-IE"/>
              <a:t>’</a:t>
            </a:r>
            <a:r>
              <a:rPr baseline="-25000" lang="en-IE"/>
              <a:t>1</a:t>
            </a:r>
            <a:r>
              <a:rPr lang="en-IE"/>
              <a:t>,...,</a:t>
            </a:r>
            <a:r>
              <a:rPr i="1" lang="en-IE"/>
              <a:t>e</a:t>
            </a:r>
            <a:r>
              <a:rPr lang="en-IE"/>
              <a:t>’</a:t>
            </a:r>
            <a:r>
              <a:rPr baseline="-25000" lang="en-IE"/>
              <a:t>m</a:t>
            </a:r>
            <a:r>
              <a:rPr lang="en-IE"/>
              <a:t> }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We wish to find a set of 4-tuples {&lt;</a:t>
            </a:r>
            <a:r>
              <a:rPr i="1" lang="en-IE"/>
              <a:t>e</a:t>
            </a:r>
            <a:r>
              <a:rPr baseline="-25000" lang="en-IE"/>
              <a:t>i</a:t>
            </a:r>
            <a:r>
              <a:rPr lang="en-IE"/>
              <a:t>, </a:t>
            </a:r>
            <a:r>
              <a:rPr i="1" lang="en-IE"/>
              <a:t>e</a:t>
            </a:r>
            <a:r>
              <a:rPr lang="en-IE"/>
              <a:t>’</a:t>
            </a:r>
            <a:r>
              <a:rPr baseline="-25000" lang="en-IE"/>
              <a:t>j</a:t>
            </a:r>
            <a:r>
              <a:rPr lang="en-IE"/>
              <a:t>, </a:t>
            </a:r>
            <a:r>
              <a:rPr i="1" lang="en-IE"/>
              <a:t>n</a:t>
            </a:r>
            <a:r>
              <a:rPr lang="en-IE"/>
              <a:t>, </a:t>
            </a:r>
            <a:r>
              <a:rPr i="1" lang="en-IE"/>
              <a:t>R</a:t>
            </a:r>
            <a:r>
              <a:rPr lang="en-IE"/>
              <a:t>&gt;}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Where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i="1" lang="en-IE"/>
              <a:t>e</a:t>
            </a:r>
            <a:r>
              <a:rPr baseline="-25000" lang="en-IE"/>
              <a:t>i</a:t>
            </a:r>
            <a:r>
              <a:rPr lang="en-IE"/>
              <a:t> and </a:t>
            </a:r>
            <a:r>
              <a:rPr i="1" lang="en-IE"/>
              <a:t>e</a:t>
            </a:r>
            <a:r>
              <a:rPr lang="en-IE"/>
              <a:t>’</a:t>
            </a:r>
            <a:r>
              <a:rPr baseline="-25000" lang="en-IE"/>
              <a:t>j </a:t>
            </a:r>
            <a:r>
              <a:rPr lang="en-IE"/>
              <a:t>are two elements from each ontology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i="1" lang="en-IE"/>
              <a:t>n</a:t>
            </a:r>
            <a:r>
              <a:rPr lang="en-IE"/>
              <a:t> is a confidence score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i="1" lang="en-IE"/>
              <a:t>R</a:t>
            </a:r>
            <a:r>
              <a:rPr lang="en-IE"/>
              <a:t> denotes a relation type, for example equivalence (=), more general (⊒), related (⊓) or disjoint (⊥)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Why align knowledge graphs?</a:t>
            </a:r>
            <a:endParaRPr/>
          </a:p>
        </p:txBody>
      </p:sp>
      <p:pic>
        <p:nvPicPr>
          <p:cNvPr id="291" name="Google Shape;2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025" y="1798700"/>
            <a:ext cx="4974650" cy="373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9525" y="1043575"/>
            <a:ext cx="3915324" cy="4862374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9"/>
          <p:cNvSpPr/>
          <p:nvPr/>
        </p:nvSpPr>
        <p:spPr>
          <a:xfrm>
            <a:off x="4630425" y="5371800"/>
            <a:ext cx="3029100" cy="148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Integrating catalogues from different stores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4" name="Google Shape;294;p19"/>
          <p:cNvCxnSpPr/>
          <p:nvPr/>
        </p:nvCxnSpPr>
        <p:spPr>
          <a:xfrm>
            <a:off x="4318000" y="2953925"/>
            <a:ext cx="5343300" cy="903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dash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Why align k</a:t>
            </a:r>
            <a:r>
              <a:rPr lang="en-IE"/>
              <a:t>nowledge graphs</a:t>
            </a:r>
            <a:r>
              <a:rPr lang="en-IE"/>
              <a:t>?</a:t>
            </a:r>
            <a:endParaRPr/>
          </a:p>
        </p:txBody>
      </p:sp>
      <p:pic>
        <p:nvPicPr>
          <p:cNvPr id="301" name="Google Shape;3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200" y="1685925"/>
            <a:ext cx="7620000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0"/>
          <p:cNvSpPr/>
          <p:nvPr/>
        </p:nvSpPr>
        <p:spPr>
          <a:xfrm>
            <a:off x="688725" y="4054775"/>
            <a:ext cx="3029100" cy="148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Making web services that talk to each other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1"/>
          <p:cNvSpPr/>
          <p:nvPr/>
        </p:nvSpPr>
        <p:spPr>
          <a:xfrm>
            <a:off x="4308800" y="2857000"/>
            <a:ext cx="5879400" cy="1481700"/>
          </a:xfrm>
          <a:prstGeom prst="cloudCallout">
            <a:avLst>
              <a:gd fmla="val -57728" name="adj1"/>
              <a:gd fmla="val 4861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Why align </a:t>
            </a:r>
            <a:r>
              <a:rPr lang="en-IE"/>
              <a:t>knowledge graphs</a:t>
            </a:r>
            <a:r>
              <a:rPr lang="en-IE"/>
              <a:t>?</a:t>
            </a:r>
            <a:endParaRPr/>
          </a:p>
        </p:txBody>
      </p:sp>
      <p:pic>
        <p:nvPicPr>
          <p:cNvPr id="310" name="Google Shape;3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900" y="1825625"/>
            <a:ext cx="3944051" cy="394405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1"/>
          <p:cNvSpPr/>
          <p:nvPr/>
        </p:nvSpPr>
        <p:spPr>
          <a:xfrm>
            <a:off x="5295300" y="1403600"/>
            <a:ext cx="6058500" cy="1100700"/>
          </a:xfrm>
          <a:prstGeom prst="wedgeRectCallout">
            <a:avLst>
              <a:gd fmla="val 52327" name="adj1"/>
              <a:gd fmla="val 87601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 was that film set in Galway starring the guy from “In Bruges”?</a:t>
            </a:r>
            <a:endParaRPr sz="2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2" name="Google Shape;31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6081" y="3128167"/>
            <a:ext cx="1500262" cy="894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23931" y="3128186"/>
            <a:ext cx="1200635" cy="5866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21"/>
          <p:cNvCxnSpPr>
            <a:stCxn id="312" idx="3"/>
            <a:endCxn id="313" idx="1"/>
          </p:cNvCxnSpPr>
          <p:nvPr/>
        </p:nvCxnSpPr>
        <p:spPr>
          <a:xfrm flipH="1" rot="10800000">
            <a:off x="6496344" y="3421626"/>
            <a:ext cx="1527600" cy="1536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315" name="Google Shape;315;p21"/>
          <p:cNvSpPr/>
          <p:nvPr/>
        </p:nvSpPr>
        <p:spPr>
          <a:xfrm>
            <a:off x="4873850" y="4646150"/>
            <a:ext cx="6058500" cy="641700"/>
          </a:xfrm>
          <a:prstGeom prst="wedgeRectCallout">
            <a:avLst>
              <a:gd fmla="val -54827" name="adj1"/>
              <a:gd fmla="val 117122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Guard!</a:t>
            </a:r>
            <a:endParaRPr sz="2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21"/>
          <p:cNvSpPr/>
          <p:nvPr/>
        </p:nvSpPr>
        <p:spPr>
          <a:xfrm>
            <a:off x="9051900" y="5546400"/>
            <a:ext cx="2792100" cy="117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Intelligent agents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2"/>
          <p:cNvSpPr/>
          <p:nvPr/>
        </p:nvSpPr>
        <p:spPr>
          <a:xfrm>
            <a:off x="508000" y="2709325"/>
            <a:ext cx="10845900" cy="1738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Element-level matching</a:t>
            </a:r>
            <a:endParaRPr/>
          </a:p>
        </p:txBody>
      </p:sp>
      <p:sp>
        <p:nvSpPr>
          <p:cNvPr id="324" name="Google Shape;324;p22"/>
          <p:cNvSpPr/>
          <p:nvPr/>
        </p:nvSpPr>
        <p:spPr>
          <a:xfrm>
            <a:off x="1382900" y="2994700"/>
            <a:ext cx="3245700" cy="1147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/>
              <a:t>cat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 feline mammal usually having thick soft fur and no ability to roar</a:t>
            </a:r>
            <a:endParaRPr/>
          </a:p>
        </p:txBody>
      </p:sp>
      <p:sp>
        <p:nvSpPr>
          <p:cNvPr id="325" name="Google Shape;325;p22"/>
          <p:cNvSpPr/>
          <p:nvPr/>
        </p:nvSpPr>
        <p:spPr>
          <a:xfrm>
            <a:off x="6991600" y="2994700"/>
            <a:ext cx="3245700" cy="1147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/>
              <a:t>house cat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domesticated feline</a:t>
            </a:r>
            <a:endParaRPr/>
          </a:p>
        </p:txBody>
      </p:sp>
      <p:sp>
        <p:nvSpPr>
          <p:cNvPr id="326" name="Google Shape;326;p22"/>
          <p:cNvSpPr/>
          <p:nvPr/>
        </p:nvSpPr>
        <p:spPr>
          <a:xfrm>
            <a:off x="2239100" y="1690825"/>
            <a:ext cx="1533300" cy="592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animal</a:t>
            </a:r>
            <a:endParaRPr/>
          </a:p>
        </p:txBody>
      </p:sp>
      <p:sp>
        <p:nvSpPr>
          <p:cNvPr id="327" name="Google Shape;327;p22"/>
          <p:cNvSpPr/>
          <p:nvPr/>
        </p:nvSpPr>
        <p:spPr>
          <a:xfrm>
            <a:off x="7847800" y="1690825"/>
            <a:ext cx="1533300" cy="592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animal</a:t>
            </a:r>
            <a:endParaRPr/>
          </a:p>
        </p:txBody>
      </p:sp>
      <p:sp>
        <p:nvSpPr>
          <p:cNvPr id="328" name="Google Shape;328;p22"/>
          <p:cNvSpPr/>
          <p:nvPr/>
        </p:nvSpPr>
        <p:spPr>
          <a:xfrm>
            <a:off x="2239100" y="4853575"/>
            <a:ext cx="1533300" cy="592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tabby</a:t>
            </a:r>
            <a:endParaRPr/>
          </a:p>
        </p:txBody>
      </p:sp>
      <p:sp>
        <p:nvSpPr>
          <p:cNvPr id="329" name="Google Shape;329;p22"/>
          <p:cNvSpPr/>
          <p:nvPr/>
        </p:nvSpPr>
        <p:spPr>
          <a:xfrm>
            <a:off x="7847800" y="4853575"/>
            <a:ext cx="1533300" cy="592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tabby</a:t>
            </a:r>
            <a:endParaRPr/>
          </a:p>
        </p:txBody>
      </p:sp>
      <p:cxnSp>
        <p:nvCxnSpPr>
          <p:cNvPr id="330" name="Google Shape;330;p22"/>
          <p:cNvCxnSpPr>
            <a:stCxn id="324" idx="0"/>
            <a:endCxn id="326" idx="4"/>
          </p:cNvCxnSpPr>
          <p:nvPr/>
        </p:nvCxnSpPr>
        <p:spPr>
          <a:xfrm rot="10800000">
            <a:off x="3005750" y="2283700"/>
            <a:ext cx="0" cy="71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1" name="Google Shape;331;p22"/>
          <p:cNvCxnSpPr>
            <a:stCxn id="328" idx="0"/>
            <a:endCxn id="324" idx="4"/>
          </p:cNvCxnSpPr>
          <p:nvPr/>
        </p:nvCxnSpPr>
        <p:spPr>
          <a:xfrm rot="10800000">
            <a:off x="3005750" y="4142575"/>
            <a:ext cx="0" cy="71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2" name="Google Shape;332;p22"/>
          <p:cNvCxnSpPr>
            <a:stCxn id="325" idx="0"/>
            <a:endCxn id="327" idx="4"/>
          </p:cNvCxnSpPr>
          <p:nvPr/>
        </p:nvCxnSpPr>
        <p:spPr>
          <a:xfrm rot="10800000">
            <a:off x="8614450" y="2283700"/>
            <a:ext cx="0" cy="71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3" name="Google Shape;333;p22"/>
          <p:cNvCxnSpPr>
            <a:stCxn id="329" idx="0"/>
            <a:endCxn id="325" idx="4"/>
          </p:cNvCxnSpPr>
          <p:nvPr/>
        </p:nvCxnSpPr>
        <p:spPr>
          <a:xfrm rot="10800000">
            <a:off x="8614450" y="4142575"/>
            <a:ext cx="0" cy="71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4" name="Google Shape;334;p22"/>
          <p:cNvCxnSpPr>
            <a:stCxn id="326" idx="6"/>
            <a:endCxn id="327" idx="2"/>
          </p:cNvCxnSpPr>
          <p:nvPr/>
        </p:nvCxnSpPr>
        <p:spPr>
          <a:xfrm>
            <a:off x="3772400" y="1987225"/>
            <a:ext cx="4075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335" name="Google Shape;335;p22"/>
          <p:cNvCxnSpPr>
            <a:stCxn id="328" idx="6"/>
            <a:endCxn id="329" idx="2"/>
          </p:cNvCxnSpPr>
          <p:nvPr/>
        </p:nvCxnSpPr>
        <p:spPr>
          <a:xfrm>
            <a:off x="3772400" y="5149975"/>
            <a:ext cx="4075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336" name="Google Shape;336;p22"/>
          <p:cNvSpPr/>
          <p:nvPr/>
        </p:nvSpPr>
        <p:spPr>
          <a:xfrm>
            <a:off x="7610600" y="4608700"/>
            <a:ext cx="4167600" cy="2173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Element-level matching focuses on the properties of the two elements being linked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Titles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Descriptions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Key properties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7" name="Google Shape;337;p22"/>
          <p:cNvCxnSpPr>
            <a:stCxn id="324" idx="6"/>
            <a:endCxn id="325" idx="2"/>
          </p:cNvCxnSpPr>
          <p:nvPr/>
        </p:nvCxnSpPr>
        <p:spPr>
          <a:xfrm>
            <a:off x="4628600" y="3568600"/>
            <a:ext cx="2363100" cy="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dash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